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  <p:sldMasterId id="2147483696" r:id="rId5"/>
  </p:sldMasterIdLst>
  <p:notesMasterIdLst>
    <p:notesMasterId r:id="rId52"/>
  </p:notesMasterIdLst>
  <p:handoutMasterIdLst>
    <p:handoutMasterId r:id="rId53"/>
  </p:handoutMasterIdLst>
  <p:sldIdLst>
    <p:sldId id="327" r:id="rId6"/>
    <p:sldId id="330" r:id="rId7"/>
    <p:sldId id="331" r:id="rId8"/>
    <p:sldId id="332" r:id="rId9"/>
    <p:sldId id="298" r:id="rId10"/>
    <p:sldId id="262" r:id="rId11"/>
    <p:sldId id="263" r:id="rId12"/>
    <p:sldId id="299" r:id="rId13"/>
    <p:sldId id="302" r:id="rId14"/>
    <p:sldId id="264" r:id="rId15"/>
    <p:sldId id="266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56" d="100"/>
          <a:sy n="56" d="100"/>
        </p:scale>
        <p:origin x="1240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microsoft.com/office/2016/11/relationships/changesInfo" Target="changesInfos/changesInfo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1638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067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547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278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2305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151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0828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815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3753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5476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889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42262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1601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11/8/2023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2555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11/8/2023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5520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322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7665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96394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519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06939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image" Target="../media/image5.png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image" Target="../media/image4.png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713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Ayushi Gupta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07-11-2023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65C8D4-062C-E778-C5F7-DE323F63F2AD}"/>
              </a:ext>
            </a:extLst>
          </p:cNvPr>
          <p:cNvSpPr txBox="1"/>
          <p:nvPr/>
        </p:nvSpPr>
        <p:spPr>
          <a:xfrm>
            <a:off x="770011" y="2181726"/>
            <a:ext cx="1051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Creating a training label with landing outcomes where successful = 1 and failure = 0</a:t>
            </a:r>
          </a:p>
          <a:p>
            <a:r>
              <a:rPr lang="en-US" dirty="0">
                <a:solidFill>
                  <a:schemeClr val="bg1"/>
                </a:solidFill>
              </a:rPr>
              <a:t>The outcome column has two components: ‘Mission Outcome’ and ‘Landing Location’</a:t>
            </a:r>
          </a:p>
          <a:p>
            <a:r>
              <a:rPr lang="en-US" dirty="0">
                <a:solidFill>
                  <a:schemeClr val="bg1"/>
                </a:solidFill>
              </a:rPr>
              <a:t>New training label column ‘class’ with a value of 1 if ‘Mission Outcome’ is true and otherwise 0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Value mapping</a:t>
            </a:r>
          </a:p>
          <a:p>
            <a:r>
              <a:rPr lang="en-US" dirty="0">
                <a:solidFill>
                  <a:schemeClr val="bg1"/>
                </a:solidFill>
              </a:rPr>
              <a:t>True ASDS, True RTLS, and True Ocean = 1</a:t>
            </a:r>
          </a:p>
          <a:p>
            <a:r>
              <a:rPr lang="en-US" dirty="0">
                <a:solidFill>
                  <a:schemeClr val="bg1"/>
                </a:solidFill>
              </a:rPr>
              <a:t>None None, False ASDS, None ASDS, False Ocean, False RTLS = 0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89CD4B-3F71-B30E-E724-1449A4467D23}"/>
              </a:ext>
            </a:extLst>
          </p:cNvPr>
          <p:cNvSpPr txBox="1"/>
          <p:nvPr/>
        </p:nvSpPr>
        <p:spPr>
          <a:xfrm>
            <a:off x="770011" y="2165684"/>
            <a:ext cx="104207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Exploratory Data Analysis was performed on variables flight number, payload mass, launch site, orbit, class, and year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Plots used:</a:t>
            </a:r>
          </a:p>
          <a:p>
            <a:pPr marL="342900" indent="-342900"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Flight number vs. payload mass, flight number vs. launch site, payload mass vs. launch site, orbit vs. success rate, flight number vs. orbit, payload vs orbit, and success yearly trend</a:t>
            </a:r>
          </a:p>
          <a:p>
            <a:pPr marL="342900" indent="-342900"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Scatter plots, line charts, and bar graphs were used to compare relationships between variables to decide if a relationship exists so that they could be used in training the machine learning model.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671CEC-6544-606B-7C58-751156181575}"/>
              </a:ext>
            </a:extLst>
          </p:cNvPr>
          <p:cNvPicPr/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</a:blip>
          <a:srcRect t="26386" r="23812" b="43298"/>
          <a:stretch/>
        </p:blipFill>
        <p:spPr>
          <a:xfrm>
            <a:off x="460375" y="1809549"/>
            <a:ext cx="8587372" cy="207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E6199E-020D-CDC9-3F29-984C09F88564}"/>
              </a:ext>
            </a:extLst>
          </p:cNvPr>
          <p:cNvPicPr/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</a:blip>
          <a:srcRect l="7726" t="26948" r="24204" b="45123"/>
          <a:stretch/>
        </p:blipFill>
        <p:spPr>
          <a:xfrm>
            <a:off x="770011" y="1848051"/>
            <a:ext cx="8296978" cy="191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71CB6-AC8C-BB70-9B65-4EDBFA6B17D3}"/>
              </a:ext>
            </a:extLst>
          </p:cNvPr>
          <p:cNvSpPr txBox="1"/>
          <p:nvPr/>
        </p:nvSpPr>
        <p:spPr>
          <a:xfrm>
            <a:off x="770011" y="1895411"/>
            <a:ext cx="109631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bg1"/>
                </a:solidFill>
                <a:effectLst/>
                <a:latin typeface="Google Sans"/>
              </a:rPr>
              <a:t>Import Libraries: Begin by importing the necessary libraries, including dash,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Google Sans"/>
              </a:rPr>
              <a:t>dash_core_components</a:t>
            </a:r>
            <a:r>
              <a:rPr lang="en-US" b="0" i="0" dirty="0">
                <a:solidFill>
                  <a:schemeClr val="bg1"/>
                </a:solidFill>
                <a:effectLst/>
                <a:latin typeface="Google Sans"/>
              </a:rPr>
              <a:t> (dcc), and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Google Sans"/>
              </a:rPr>
              <a:t>dash_html_components</a:t>
            </a:r>
            <a:r>
              <a:rPr lang="en-US" b="0" i="0" dirty="0">
                <a:solidFill>
                  <a:schemeClr val="bg1"/>
                </a:solidFill>
                <a:effectLst/>
                <a:latin typeface="Google Sans"/>
              </a:rPr>
              <a:t> (html).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bg1"/>
                </a:solidFill>
                <a:effectLst/>
                <a:latin typeface="Google Sans"/>
              </a:rPr>
              <a:t>Initialize the Dash App: Create an instance of the Dash app using the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Google Sans"/>
              </a:rPr>
              <a:t>dash.Dash</a:t>
            </a:r>
            <a:r>
              <a:rPr lang="en-US" b="0" i="0" dirty="0">
                <a:solidFill>
                  <a:schemeClr val="bg1"/>
                </a:solidFill>
                <a:effectLst/>
                <a:latin typeface="Google Sans"/>
              </a:rPr>
              <a:t>() function, assigning it a unique identifier.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bg1"/>
                </a:solidFill>
                <a:effectLst/>
                <a:latin typeface="Google Sans"/>
              </a:rPr>
              <a:t>Define the App Layout: Utilize the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Google Sans"/>
              </a:rPr>
              <a:t>app.layout</a:t>
            </a:r>
            <a:r>
              <a:rPr lang="en-US" b="0" i="0" dirty="0">
                <a:solidFill>
                  <a:schemeClr val="bg1"/>
                </a:solidFill>
                <a:effectLst/>
                <a:latin typeface="Google Sans"/>
              </a:rPr>
              <a:t> property to structure the layout of the dashboard, combining HTML components for overall structure and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Google Sans"/>
              </a:rPr>
              <a:t>Dcc</a:t>
            </a:r>
            <a:r>
              <a:rPr lang="en-US" b="0" i="0" dirty="0">
                <a:solidFill>
                  <a:schemeClr val="bg1"/>
                </a:solidFill>
                <a:effectLst/>
                <a:latin typeface="Google Sans"/>
              </a:rPr>
              <a:t> components for interactive elements.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bg1"/>
                </a:solidFill>
                <a:effectLst/>
                <a:latin typeface="Google Sans"/>
              </a:rPr>
              <a:t>Create Dash Components: Employ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Google Sans"/>
              </a:rPr>
              <a:t>Dcc</a:t>
            </a:r>
            <a:r>
              <a:rPr lang="en-US" b="0" i="0" dirty="0">
                <a:solidFill>
                  <a:schemeClr val="bg1"/>
                </a:solidFill>
                <a:effectLst/>
                <a:latin typeface="Google Sans"/>
              </a:rPr>
              <a:t> components to add interactive visualizations to the dashboard. Common components include graphs (</a:t>
            </a:r>
            <a:r>
              <a:rPr lang="en-US" b="0" i="0" dirty="0" err="1">
                <a:solidFill>
                  <a:schemeClr val="bg1"/>
                </a:solidFill>
                <a:effectLst/>
                <a:latin typeface="Google Sans"/>
              </a:rPr>
              <a:t>dcc.Graph</a:t>
            </a:r>
            <a:r>
              <a:rPr lang="en-US" b="0" i="0" dirty="0">
                <a:solidFill>
                  <a:schemeClr val="bg1"/>
                </a:solidFill>
                <a:effectLst/>
                <a:latin typeface="Google Sans"/>
              </a:rPr>
              <a:t>), tables (</a:t>
            </a:r>
            <a:r>
              <a:rPr lang="en-US" b="0" i="0" dirty="0" err="1">
                <a:solidFill>
                  <a:schemeClr val="bg1"/>
                </a:solidFill>
                <a:effectLst/>
                <a:latin typeface="Google Sans"/>
              </a:rPr>
              <a:t>dcc.DataTable</a:t>
            </a:r>
            <a:r>
              <a:rPr lang="en-US" b="0" i="0" dirty="0">
                <a:solidFill>
                  <a:schemeClr val="bg1"/>
                </a:solidFill>
                <a:effectLst/>
                <a:latin typeface="Google Sans"/>
              </a:rPr>
              <a:t>), and dropdowns (</a:t>
            </a:r>
            <a:r>
              <a:rPr lang="en-US" b="0" i="0" dirty="0" err="1">
                <a:solidFill>
                  <a:schemeClr val="bg1"/>
                </a:solidFill>
                <a:effectLst/>
                <a:latin typeface="Google Sans"/>
              </a:rPr>
              <a:t>dcc.Dropdown</a:t>
            </a:r>
            <a:r>
              <a:rPr lang="en-US" b="0" i="0" dirty="0">
                <a:solidFill>
                  <a:schemeClr val="bg1"/>
                </a:solidFill>
                <a:effectLst/>
                <a:latin typeface="Google Sans"/>
              </a:rPr>
              <a:t>).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bg1"/>
                </a:solidFill>
                <a:effectLst/>
                <a:latin typeface="Google Sans"/>
              </a:rPr>
              <a:t>Connect Components to Data: Establish connections between interactive components and the underlying data sources using callbacks. Callbacks update the displayed data based on user interactions with the components.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bg1"/>
                </a:solidFill>
                <a:effectLst/>
                <a:latin typeface="Google Sans"/>
              </a:rPr>
              <a:t>Deploy the Dashboard: Deploy the developed dashboard to a hosting platform or embed it within a web application to make it accessible to users.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37D6BB4A-9E41-3C06-85A0-30B080E04216}"/>
              </a:ext>
            </a:extLst>
          </p:cNvPr>
          <p:cNvSpPr txBox="1"/>
          <p:nvPr/>
        </p:nvSpPr>
        <p:spPr>
          <a:xfrm>
            <a:off x="837398" y="1848051"/>
            <a:ext cx="91536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Google Sans"/>
              </a:rPr>
              <a:t>Split label column / </a:t>
            </a:r>
            <a:r>
              <a:rPr lang="en-US" sz="3000" dirty="0" err="1">
                <a:solidFill>
                  <a:schemeClr val="bg1"/>
                </a:solidFill>
                <a:latin typeface="Google Sans"/>
              </a:rPr>
              <a:t>Class’</a:t>
            </a:r>
            <a:r>
              <a:rPr lang="en-US" sz="3000" dirty="0">
                <a:solidFill>
                  <a:schemeClr val="bg1"/>
                </a:solidFill>
                <a:latin typeface="Google Sans"/>
              </a:rPr>
              <a:t> from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Google Sans"/>
              </a:rPr>
              <a:t>Fit and transform features using standard scaler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Google Sans"/>
              </a:rPr>
              <a:t>Train, test and </a:t>
            </a:r>
            <a:r>
              <a:rPr lang="en-US" sz="3000" dirty="0" err="1">
                <a:solidFill>
                  <a:schemeClr val="bg1"/>
                </a:solidFill>
                <a:latin typeface="Google Sans"/>
              </a:rPr>
              <a:t>splitt</a:t>
            </a:r>
            <a:r>
              <a:rPr lang="en-US" sz="3000" dirty="0">
                <a:solidFill>
                  <a:schemeClr val="bg1"/>
                </a:solidFill>
                <a:latin typeface="Google Sans"/>
              </a:rPr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Google Sans"/>
              </a:rPr>
              <a:t>Grid </a:t>
            </a:r>
            <a:r>
              <a:rPr lang="en-US" sz="3000" dirty="0" err="1">
                <a:solidFill>
                  <a:schemeClr val="bg1"/>
                </a:solidFill>
                <a:latin typeface="Google Sans"/>
              </a:rPr>
              <a:t>SearchCV</a:t>
            </a:r>
            <a:r>
              <a:rPr lang="en-US" sz="3000" dirty="0">
                <a:solidFill>
                  <a:schemeClr val="bg1"/>
                </a:solidFill>
                <a:latin typeface="Google Sans"/>
              </a:rPr>
              <a:t> (cv=10) to find optional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Google Sans"/>
              </a:rPr>
              <a:t>Use </a:t>
            </a:r>
            <a:r>
              <a:rPr lang="en-US" sz="3000" dirty="0" err="1">
                <a:solidFill>
                  <a:schemeClr val="bg1"/>
                </a:solidFill>
                <a:latin typeface="Google Sans"/>
              </a:rPr>
              <a:t>GridSearchCV</a:t>
            </a:r>
            <a:r>
              <a:rPr lang="en-US" sz="3000" dirty="0">
                <a:solidFill>
                  <a:schemeClr val="bg1"/>
                </a:solidFill>
                <a:latin typeface="Google Sans"/>
              </a:rPr>
              <a:t> on </a:t>
            </a:r>
            <a:r>
              <a:rPr lang="en-US" sz="3000" dirty="0" err="1">
                <a:solidFill>
                  <a:schemeClr val="bg1"/>
                </a:solidFill>
                <a:latin typeface="Google Sans"/>
              </a:rPr>
              <a:t>LogReg</a:t>
            </a:r>
            <a:r>
              <a:rPr lang="en-US" sz="3000" dirty="0">
                <a:solidFill>
                  <a:schemeClr val="bg1"/>
                </a:solidFill>
                <a:latin typeface="Google Sans"/>
              </a:rPr>
              <a:t>, SVM, Decision Trees, and KNN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Google Sans"/>
              </a:rPr>
              <a:t>Confusion matrix for all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chemeClr val="bg1"/>
                </a:solidFill>
                <a:latin typeface="Google Sans"/>
              </a:rPr>
              <a:t>Barplot</a:t>
            </a:r>
            <a:r>
              <a:rPr lang="en-US" sz="3000" dirty="0">
                <a:solidFill>
                  <a:schemeClr val="bg1"/>
                </a:solidFill>
                <a:latin typeface="Google Sans"/>
              </a:rPr>
              <a:t> to compare scores of models</a:t>
            </a:r>
            <a:endParaRPr lang="en-IN" sz="3000" dirty="0">
              <a:solidFill>
                <a:schemeClr val="bg1"/>
              </a:solidFill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9" name="object 9">
            <a:extLst>
              <a:ext uri="{FF2B5EF4-FFF2-40B4-BE49-F238E27FC236}">
                <a16:creationId xmlns:a16="http://schemas.microsoft.com/office/drawing/2014/main" id="{43516770-D3EC-2ADE-7EF8-123FC11EBDE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0011" y="1829803"/>
            <a:ext cx="5943600" cy="3352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B1D925-E49F-74C2-CEE0-6E9752FF880A}"/>
              </a:ext>
            </a:extLst>
          </p:cNvPr>
          <p:cNvSpPr txBox="1"/>
          <p:nvPr/>
        </p:nvSpPr>
        <p:spPr>
          <a:xfrm>
            <a:off x="7140508" y="2127573"/>
            <a:ext cx="3631131" cy="2041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80"/>
              </a:spcBef>
            </a:pPr>
            <a:r>
              <a:rPr lang="en-US" sz="1800" spc="20" dirty="0">
                <a:solidFill>
                  <a:schemeClr val="bg1"/>
                </a:solidFill>
                <a:latin typeface="Calibri"/>
                <a:cs typeface="Calibri"/>
              </a:rPr>
              <a:t>This </a:t>
            </a:r>
            <a:r>
              <a:rPr lang="en-US" sz="1800" spc="15" dirty="0">
                <a:solidFill>
                  <a:schemeClr val="bg1"/>
                </a:solidFill>
                <a:latin typeface="Calibri"/>
                <a:cs typeface="Calibri"/>
              </a:rPr>
              <a:t>is </a:t>
            </a:r>
            <a:r>
              <a:rPr lang="en-US" sz="1800" dirty="0">
                <a:solidFill>
                  <a:schemeClr val="bg1"/>
                </a:solidFill>
                <a:latin typeface="Calibri"/>
                <a:cs typeface="Calibri"/>
              </a:rPr>
              <a:t>a </a:t>
            </a:r>
            <a:r>
              <a:rPr lang="en-US" sz="1800" spc="5" dirty="0">
                <a:solidFill>
                  <a:schemeClr val="bg1"/>
                </a:solidFill>
                <a:latin typeface="Calibri"/>
                <a:cs typeface="Calibri"/>
              </a:rPr>
              <a:t>preview </a:t>
            </a:r>
            <a:r>
              <a:rPr lang="en-US" sz="1800" spc="10" dirty="0">
                <a:solidFill>
                  <a:schemeClr val="bg1"/>
                </a:solidFill>
                <a:latin typeface="Calibri"/>
                <a:cs typeface="Calibri"/>
              </a:rPr>
              <a:t>of </a:t>
            </a:r>
            <a:r>
              <a:rPr lang="en-US" sz="1800" spc="5" dirty="0">
                <a:solidFill>
                  <a:schemeClr val="bg1"/>
                </a:solidFill>
                <a:latin typeface="Calibri"/>
                <a:cs typeface="Calibri"/>
              </a:rPr>
              <a:t>the </a:t>
            </a:r>
            <a:r>
              <a:rPr lang="en-US" sz="1800" spc="10" dirty="0" err="1">
                <a:solidFill>
                  <a:schemeClr val="bg1"/>
                </a:solidFill>
                <a:latin typeface="Calibri"/>
                <a:cs typeface="Calibri"/>
              </a:rPr>
              <a:t>Plotly</a:t>
            </a:r>
            <a:r>
              <a:rPr lang="en-US" sz="1800" spc="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800" spc="5" dirty="0">
                <a:solidFill>
                  <a:schemeClr val="bg1"/>
                </a:solidFill>
                <a:latin typeface="Calibri"/>
                <a:cs typeface="Calibri"/>
              </a:rPr>
              <a:t>dashboard. </a:t>
            </a:r>
            <a:r>
              <a:rPr lang="en-US" sz="1800" spc="15" dirty="0">
                <a:solidFill>
                  <a:schemeClr val="bg1"/>
                </a:solidFill>
                <a:latin typeface="Calibri"/>
                <a:cs typeface="Calibri"/>
              </a:rPr>
              <a:t>The </a:t>
            </a:r>
            <a:r>
              <a:rPr lang="en-US" sz="1800" spc="-10" dirty="0">
                <a:solidFill>
                  <a:schemeClr val="bg1"/>
                </a:solidFill>
                <a:latin typeface="Calibri"/>
                <a:cs typeface="Calibri"/>
              </a:rPr>
              <a:t>following </a:t>
            </a:r>
            <a:r>
              <a:rPr lang="en-US" sz="1800" spc="5" dirty="0">
                <a:solidFill>
                  <a:schemeClr val="bg1"/>
                </a:solidFill>
                <a:latin typeface="Calibri"/>
                <a:cs typeface="Calibri"/>
              </a:rPr>
              <a:t>sides </a:t>
            </a:r>
            <a:r>
              <a:rPr lang="en-US" sz="1800" spc="10" dirty="0">
                <a:solidFill>
                  <a:schemeClr val="bg1"/>
                </a:solidFill>
                <a:latin typeface="Calibri"/>
                <a:cs typeface="Calibri"/>
              </a:rPr>
              <a:t>will </a:t>
            </a:r>
            <a:r>
              <a:rPr lang="en-US" sz="1800" dirty="0">
                <a:solidFill>
                  <a:schemeClr val="bg1"/>
                </a:solidFill>
                <a:latin typeface="Calibri"/>
                <a:cs typeface="Calibri"/>
              </a:rPr>
              <a:t>show </a:t>
            </a:r>
            <a:r>
              <a:rPr lang="en-US" sz="1800" spc="5" dirty="0">
                <a:solidFill>
                  <a:schemeClr val="bg1"/>
                </a:solidFill>
                <a:latin typeface="Calibri"/>
                <a:cs typeface="Calibri"/>
              </a:rPr>
              <a:t>the </a:t>
            </a:r>
            <a:r>
              <a:rPr lang="en-US" sz="1800" dirty="0">
                <a:solidFill>
                  <a:schemeClr val="bg1"/>
                </a:solidFill>
                <a:latin typeface="Calibri"/>
                <a:cs typeface="Calibri"/>
              </a:rPr>
              <a:t>results </a:t>
            </a:r>
            <a:r>
              <a:rPr lang="en-US" sz="1800" spc="10" dirty="0">
                <a:solidFill>
                  <a:schemeClr val="bg1"/>
                </a:solidFill>
                <a:latin typeface="Calibri"/>
                <a:cs typeface="Calibri"/>
              </a:rPr>
              <a:t>of </a:t>
            </a:r>
            <a:r>
              <a:rPr lang="en-US" sz="1800" spc="5" dirty="0">
                <a:solidFill>
                  <a:schemeClr val="bg1"/>
                </a:solidFill>
                <a:latin typeface="Calibri"/>
                <a:cs typeface="Calibri"/>
              </a:rPr>
              <a:t>EDA with </a:t>
            </a:r>
            <a:r>
              <a:rPr lang="en-US" sz="1800" spc="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800" spc="-20" dirty="0">
                <a:solidFill>
                  <a:schemeClr val="bg1"/>
                </a:solidFill>
                <a:latin typeface="Calibri"/>
                <a:cs typeface="Calibri"/>
              </a:rPr>
              <a:t>visualization,</a:t>
            </a:r>
            <a:r>
              <a:rPr lang="en-US" sz="1800" spc="-1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800" spc="-15" dirty="0">
                <a:solidFill>
                  <a:schemeClr val="bg1"/>
                </a:solidFill>
                <a:latin typeface="Calibri"/>
                <a:cs typeface="Calibri"/>
              </a:rPr>
              <a:t>EDA</a:t>
            </a:r>
            <a:r>
              <a:rPr lang="en-US" sz="1800" spc="-16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800" spc="5" dirty="0">
                <a:solidFill>
                  <a:schemeClr val="bg1"/>
                </a:solidFill>
                <a:latin typeface="Calibri"/>
                <a:cs typeface="Calibri"/>
              </a:rPr>
              <a:t>with</a:t>
            </a:r>
            <a:r>
              <a:rPr lang="en-US" sz="1800" spc="-7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800" spc="-10" dirty="0">
                <a:solidFill>
                  <a:schemeClr val="bg1"/>
                </a:solidFill>
                <a:latin typeface="Calibri"/>
                <a:cs typeface="Calibri"/>
              </a:rPr>
              <a:t>SQL,</a:t>
            </a:r>
            <a:r>
              <a:rPr lang="en-US" sz="1800" spc="5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800" spc="-20" dirty="0">
                <a:solidFill>
                  <a:schemeClr val="bg1"/>
                </a:solidFill>
                <a:latin typeface="Calibri"/>
                <a:cs typeface="Calibri"/>
              </a:rPr>
              <a:t>Interactive</a:t>
            </a:r>
            <a:r>
              <a:rPr lang="en-US" sz="1800" spc="-19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800" spc="20" dirty="0">
                <a:solidFill>
                  <a:schemeClr val="bg1"/>
                </a:solidFill>
                <a:latin typeface="Calibri"/>
                <a:cs typeface="Calibri"/>
              </a:rPr>
              <a:t>Map</a:t>
            </a:r>
            <a:r>
              <a:rPr lang="en-US" sz="1800" spc="-14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800" spc="5" dirty="0">
                <a:solidFill>
                  <a:schemeClr val="bg1"/>
                </a:solidFill>
                <a:latin typeface="Calibri"/>
                <a:cs typeface="Calibri"/>
              </a:rPr>
              <a:t>with</a:t>
            </a:r>
            <a:r>
              <a:rPr lang="en-US" sz="1800" spc="-7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Calibri"/>
                <a:cs typeface="Calibri"/>
              </a:rPr>
              <a:t>Folium,</a:t>
            </a:r>
            <a:r>
              <a:rPr lang="en-US" sz="1800" spc="-9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800" spc="15" dirty="0">
                <a:solidFill>
                  <a:schemeClr val="bg1"/>
                </a:solidFill>
                <a:latin typeface="Calibri"/>
                <a:cs typeface="Calibri"/>
              </a:rPr>
              <a:t>and</a:t>
            </a:r>
            <a:r>
              <a:rPr lang="en-US" sz="1800" spc="-14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800" spc="5" dirty="0">
                <a:solidFill>
                  <a:schemeClr val="bg1"/>
                </a:solidFill>
                <a:latin typeface="Calibri"/>
                <a:cs typeface="Calibri"/>
              </a:rPr>
              <a:t>finally</a:t>
            </a:r>
            <a:r>
              <a:rPr lang="en-US" sz="1800" spc="-16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800" spc="5" dirty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lang="en-US" sz="1800" spc="-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800" spc="20" dirty="0" err="1">
                <a:solidFill>
                  <a:schemeClr val="bg1"/>
                </a:solidFill>
                <a:latin typeface="Calibri"/>
                <a:cs typeface="Calibri"/>
              </a:rPr>
              <a:t>resultsof</a:t>
            </a:r>
            <a:r>
              <a:rPr lang="en-US" sz="1800" spc="-5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800" spc="15" dirty="0">
                <a:solidFill>
                  <a:schemeClr val="bg1"/>
                </a:solidFill>
                <a:latin typeface="Calibri"/>
                <a:cs typeface="Calibri"/>
              </a:rPr>
              <a:t>our</a:t>
            </a:r>
            <a:r>
              <a:rPr lang="en-US" sz="1800" spc="-5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800" spc="5" dirty="0">
                <a:solidFill>
                  <a:schemeClr val="bg1"/>
                </a:solidFill>
                <a:latin typeface="Calibri"/>
                <a:cs typeface="Calibri"/>
              </a:rPr>
              <a:t>model</a:t>
            </a:r>
            <a:r>
              <a:rPr lang="en-US" sz="1800" spc="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800" spc="5" dirty="0">
                <a:solidFill>
                  <a:schemeClr val="bg1"/>
                </a:solidFill>
                <a:latin typeface="Calibri"/>
                <a:cs typeface="Calibri"/>
              </a:rPr>
              <a:t>with </a:t>
            </a:r>
            <a:r>
              <a:rPr lang="en-US" sz="1800" spc="-39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800" spc="20" dirty="0">
                <a:solidFill>
                  <a:schemeClr val="bg1"/>
                </a:solidFill>
                <a:latin typeface="Calibri"/>
                <a:cs typeface="Calibri"/>
              </a:rPr>
              <a:t>about</a:t>
            </a:r>
            <a:r>
              <a:rPr lang="en-US" sz="1800" spc="-1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800" spc="-10" dirty="0">
                <a:solidFill>
                  <a:schemeClr val="bg1"/>
                </a:solidFill>
                <a:latin typeface="Calibri"/>
                <a:cs typeface="Calibri"/>
              </a:rPr>
              <a:t>83%</a:t>
            </a:r>
            <a:r>
              <a:rPr lang="en-US" sz="1800" spc="3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800" spc="-80" dirty="0">
                <a:solidFill>
                  <a:schemeClr val="bg1"/>
                </a:solidFill>
                <a:latin typeface="Calibri"/>
                <a:cs typeface="Calibri"/>
              </a:rPr>
              <a:t>accuracy.</a:t>
            </a:r>
            <a:endParaRPr lang="en-US" sz="18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object 8">
            <a:extLst>
              <a:ext uri="{FF2B5EF4-FFF2-40B4-BE49-F238E27FC236}">
                <a16:creationId xmlns:a16="http://schemas.microsoft.com/office/drawing/2014/main" id="{C5C2A2BD-0739-8AC0-356E-CC52064D931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2946" y="1726131"/>
            <a:ext cx="8229600" cy="1619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4DFC32-123E-BB41-FFC9-4495A5EF3995}"/>
              </a:ext>
            </a:extLst>
          </p:cNvPr>
          <p:cNvSpPr txBox="1"/>
          <p:nvPr/>
        </p:nvSpPr>
        <p:spPr>
          <a:xfrm>
            <a:off x="1174282" y="4438114"/>
            <a:ext cx="10404910" cy="14645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algn="just">
              <a:lnSpc>
                <a:spcPct val="125200"/>
              </a:lnSpc>
              <a:spcBef>
                <a:spcPts val="95"/>
              </a:spcBef>
            </a:pPr>
            <a:r>
              <a:rPr lang="en-US" sz="1800" spc="-5" dirty="0">
                <a:solidFill>
                  <a:schemeClr val="bg1"/>
                </a:solidFill>
                <a:latin typeface="Calibri"/>
                <a:cs typeface="Calibri"/>
              </a:rPr>
              <a:t>Orange: successful launch; blue: unsuccessful launch</a:t>
            </a:r>
          </a:p>
          <a:p>
            <a:pPr marL="12700" marR="5080" algn="just">
              <a:lnSpc>
                <a:spcPct val="125200"/>
              </a:lnSpc>
              <a:spcBef>
                <a:spcPts val="95"/>
              </a:spcBef>
            </a:pPr>
            <a:r>
              <a:rPr lang="en-US" sz="1800" spc="-5" dirty="0">
                <a:solidFill>
                  <a:schemeClr val="bg1"/>
                </a:solidFill>
                <a:latin typeface="Calibri"/>
                <a:cs typeface="Calibri"/>
              </a:rPr>
              <a:t>Graphic </a:t>
            </a:r>
            <a:r>
              <a:rPr lang="en-US" sz="1800" spc="-10" dirty="0">
                <a:solidFill>
                  <a:schemeClr val="bg1"/>
                </a:solidFill>
                <a:latin typeface="Calibri"/>
                <a:cs typeface="Calibri"/>
              </a:rPr>
              <a:t>suggests </a:t>
            </a:r>
            <a:r>
              <a:rPr lang="en-US" sz="1800" spc="5" dirty="0">
                <a:solidFill>
                  <a:schemeClr val="bg1"/>
                </a:solidFill>
                <a:latin typeface="Calibri"/>
                <a:cs typeface="Calibri"/>
              </a:rPr>
              <a:t>an </a:t>
            </a:r>
            <a:r>
              <a:rPr lang="en-US" sz="1800" spc="-10" dirty="0">
                <a:solidFill>
                  <a:schemeClr val="bg1"/>
                </a:solidFill>
                <a:latin typeface="Calibri"/>
                <a:cs typeface="Calibri"/>
              </a:rPr>
              <a:t>increase </a:t>
            </a:r>
            <a:r>
              <a:rPr lang="en-US" sz="1800" spc="15" dirty="0">
                <a:solidFill>
                  <a:schemeClr val="bg1"/>
                </a:solidFill>
                <a:latin typeface="Calibri"/>
                <a:cs typeface="Calibri"/>
              </a:rPr>
              <a:t>in </a:t>
            </a:r>
            <a:r>
              <a:rPr lang="en-US" sz="1800" dirty="0">
                <a:solidFill>
                  <a:schemeClr val="bg1"/>
                </a:solidFill>
                <a:latin typeface="Calibri"/>
                <a:cs typeface="Calibri"/>
              </a:rPr>
              <a:t>success </a:t>
            </a:r>
            <a:r>
              <a:rPr lang="en-US" sz="1800" spc="-55" dirty="0">
                <a:solidFill>
                  <a:schemeClr val="bg1"/>
                </a:solidFill>
                <a:latin typeface="Calibri"/>
                <a:cs typeface="Calibri"/>
              </a:rPr>
              <a:t>rate </a:t>
            </a:r>
            <a:r>
              <a:rPr lang="en-US" sz="1800" spc="-10" dirty="0">
                <a:solidFill>
                  <a:schemeClr val="bg1"/>
                </a:solidFill>
                <a:latin typeface="Calibri"/>
                <a:cs typeface="Calibri"/>
              </a:rPr>
              <a:t>over </a:t>
            </a:r>
            <a:r>
              <a:rPr lang="en-US" sz="1800" spc="15" dirty="0">
                <a:solidFill>
                  <a:schemeClr val="bg1"/>
                </a:solidFill>
                <a:latin typeface="Calibri"/>
                <a:cs typeface="Calibri"/>
              </a:rPr>
              <a:t>time </a:t>
            </a:r>
            <a:r>
              <a:rPr lang="en-US" sz="1800" spc="-5" dirty="0">
                <a:solidFill>
                  <a:schemeClr val="bg1"/>
                </a:solidFill>
                <a:latin typeface="Calibri"/>
                <a:cs typeface="Calibri"/>
              </a:rPr>
              <a:t>(indicated </a:t>
            </a:r>
            <a:r>
              <a:rPr lang="en-US" sz="1800" spc="15" dirty="0">
                <a:solidFill>
                  <a:schemeClr val="bg1"/>
                </a:solidFill>
                <a:latin typeface="Calibri"/>
                <a:cs typeface="Calibri"/>
              </a:rPr>
              <a:t>in </a:t>
            </a:r>
            <a:r>
              <a:rPr lang="en-US" sz="1800" dirty="0">
                <a:solidFill>
                  <a:schemeClr val="bg1"/>
                </a:solidFill>
                <a:latin typeface="Calibri"/>
                <a:cs typeface="Calibri"/>
              </a:rPr>
              <a:t>Flight </a:t>
            </a:r>
            <a:r>
              <a:rPr lang="en-US" sz="1800" spc="5" dirty="0">
                <a:solidFill>
                  <a:schemeClr val="bg1"/>
                </a:solidFill>
                <a:latin typeface="Calibri"/>
                <a:cs typeface="Calibri"/>
              </a:rPr>
              <a:t>Number). </a:t>
            </a:r>
            <a:r>
              <a:rPr lang="en-US" sz="1800" spc="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800" spc="-25" dirty="0">
                <a:solidFill>
                  <a:schemeClr val="bg1"/>
                </a:solidFill>
                <a:latin typeface="Calibri"/>
                <a:cs typeface="Calibri"/>
              </a:rPr>
              <a:t>Likely </a:t>
            </a:r>
            <a:r>
              <a:rPr lang="en-US" sz="1800" spc="10" dirty="0">
                <a:solidFill>
                  <a:schemeClr val="bg1"/>
                </a:solidFill>
                <a:latin typeface="Calibri"/>
                <a:cs typeface="Calibri"/>
              </a:rPr>
              <a:t>a big </a:t>
            </a:r>
            <a:r>
              <a:rPr lang="en-US" sz="1800" spc="-15" dirty="0">
                <a:solidFill>
                  <a:schemeClr val="bg1"/>
                </a:solidFill>
                <a:latin typeface="Calibri"/>
                <a:cs typeface="Calibri"/>
              </a:rPr>
              <a:t>breakthrough </a:t>
            </a:r>
            <a:r>
              <a:rPr lang="en-US" sz="1800" spc="-10" dirty="0">
                <a:solidFill>
                  <a:schemeClr val="bg1"/>
                </a:solidFill>
                <a:latin typeface="Calibri"/>
                <a:cs typeface="Calibri"/>
              </a:rPr>
              <a:t>around flight </a:t>
            </a:r>
            <a:r>
              <a:rPr lang="en-US" sz="1800" spc="25" dirty="0">
                <a:solidFill>
                  <a:schemeClr val="bg1"/>
                </a:solidFill>
                <a:latin typeface="Calibri"/>
                <a:cs typeface="Calibri"/>
              </a:rPr>
              <a:t>20 </a:t>
            </a:r>
            <a:r>
              <a:rPr lang="en-US" sz="1800" spc="10" dirty="0">
                <a:solidFill>
                  <a:schemeClr val="bg1"/>
                </a:solidFill>
                <a:latin typeface="Calibri"/>
                <a:cs typeface="Calibri"/>
              </a:rPr>
              <a:t>which </a:t>
            </a:r>
            <a:r>
              <a:rPr lang="en-US" sz="1800" spc="-20" dirty="0">
                <a:solidFill>
                  <a:schemeClr val="bg1"/>
                </a:solidFill>
                <a:latin typeface="Calibri"/>
                <a:cs typeface="Calibri"/>
              </a:rPr>
              <a:t>significantly </a:t>
            </a:r>
            <a:r>
              <a:rPr lang="en-US" sz="1800" spc="-10" dirty="0">
                <a:solidFill>
                  <a:schemeClr val="bg1"/>
                </a:solidFill>
                <a:latin typeface="Calibri"/>
                <a:cs typeface="Calibri"/>
              </a:rPr>
              <a:t>increased </a:t>
            </a:r>
            <a:r>
              <a:rPr lang="en-US" sz="1800" dirty="0">
                <a:solidFill>
                  <a:schemeClr val="bg1"/>
                </a:solidFill>
                <a:latin typeface="Calibri"/>
                <a:cs typeface="Calibri"/>
              </a:rPr>
              <a:t>success </a:t>
            </a:r>
            <a:r>
              <a:rPr lang="en-US" sz="1800" spc="-20" dirty="0">
                <a:solidFill>
                  <a:schemeClr val="bg1"/>
                </a:solidFill>
                <a:latin typeface="Calibri"/>
                <a:cs typeface="Calibri"/>
              </a:rPr>
              <a:t>rate. </a:t>
            </a:r>
            <a:r>
              <a:rPr lang="en-US" sz="1800" spc="-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800" spc="10" dirty="0">
                <a:solidFill>
                  <a:schemeClr val="bg1"/>
                </a:solidFill>
                <a:latin typeface="Calibri"/>
                <a:cs typeface="Calibri"/>
              </a:rPr>
              <a:t>CCAFS</a:t>
            </a:r>
            <a:r>
              <a:rPr lang="en-US" sz="1800" spc="-10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800" spc="-5" dirty="0">
                <a:solidFill>
                  <a:schemeClr val="bg1"/>
                </a:solidFill>
                <a:latin typeface="Calibri"/>
                <a:cs typeface="Calibri"/>
              </a:rPr>
              <a:t>appears</a:t>
            </a:r>
            <a:r>
              <a:rPr lang="en-US" sz="1800" spc="-6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800" spc="5" dirty="0">
                <a:solidFill>
                  <a:schemeClr val="bg1"/>
                </a:solidFill>
                <a:latin typeface="Calibri"/>
                <a:cs typeface="Calibri"/>
              </a:rPr>
              <a:t>to</a:t>
            </a:r>
            <a:r>
              <a:rPr lang="en-US" sz="1800" spc="-6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800" spc="10" dirty="0">
                <a:solidFill>
                  <a:schemeClr val="bg1"/>
                </a:solidFill>
                <a:latin typeface="Calibri"/>
                <a:cs typeface="Calibri"/>
              </a:rPr>
              <a:t>be</a:t>
            </a:r>
            <a:r>
              <a:rPr lang="en-US" sz="1800" spc="-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800" spc="5" dirty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lang="en-US" sz="1800" spc="6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800" spc="15" dirty="0">
                <a:solidFill>
                  <a:schemeClr val="bg1"/>
                </a:solidFill>
                <a:latin typeface="Calibri"/>
                <a:cs typeface="Calibri"/>
              </a:rPr>
              <a:t>main</a:t>
            </a:r>
            <a:r>
              <a:rPr lang="en-US" sz="1800" spc="-5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800" spc="10" dirty="0">
                <a:solidFill>
                  <a:schemeClr val="bg1"/>
                </a:solidFill>
                <a:latin typeface="Calibri"/>
                <a:cs typeface="Calibri"/>
              </a:rPr>
              <a:t>launch</a:t>
            </a:r>
            <a:r>
              <a:rPr lang="en-US" sz="1800" spc="-6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800" spc="5" dirty="0">
                <a:solidFill>
                  <a:schemeClr val="bg1"/>
                </a:solidFill>
                <a:latin typeface="Calibri"/>
                <a:cs typeface="Calibri"/>
              </a:rPr>
              <a:t>site</a:t>
            </a:r>
            <a:r>
              <a:rPr lang="en-US" sz="1800" spc="-8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800" spc="5" dirty="0">
                <a:solidFill>
                  <a:schemeClr val="bg1"/>
                </a:solidFill>
                <a:latin typeface="Calibri"/>
                <a:cs typeface="Calibri"/>
              </a:rPr>
              <a:t>as </a:t>
            </a:r>
            <a:r>
              <a:rPr lang="en-US" sz="1800" spc="10" dirty="0">
                <a:solidFill>
                  <a:schemeClr val="bg1"/>
                </a:solidFill>
                <a:latin typeface="Calibri"/>
                <a:cs typeface="Calibri"/>
              </a:rPr>
              <a:t>it</a:t>
            </a:r>
            <a:r>
              <a:rPr lang="en-US" sz="1800" spc="-5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800" spc="5" dirty="0">
                <a:solidFill>
                  <a:schemeClr val="bg1"/>
                </a:solidFill>
                <a:latin typeface="Calibri"/>
                <a:cs typeface="Calibri"/>
              </a:rPr>
              <a:t>has</a:t>
            </a:r>
            <a:r>
              <a:rPr lang="en-US" sz="18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800" spc="10" dirty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lang="en-US" sz="1800" spc="6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800" spc="5" dirty="0">
                <a:solidFill>
                  <a:schemeClr val="bg1"/>
                </a:solidFill>
                <a:latin typeface="Calibri"/>
                <a:cs typeface="Calibri"/>
              </a:rPr>
              <a:t>most</a:t>
            </a:r>
            <a:r>
              <a:rPr lang="en-US" sz="1800" spc="-12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Calibri"/>
                <a:cs typeface="Calibri"/>
              </a:rPr>
              <a:t>volume.</a:t>
            </a: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object 6">
            <a:extLst>
              <a:ext uri="{FF2B5EF4-FFF2-40B4-BE49-F238E27FC236}">
                <a16:creationId xmlns:a16="http://schemas.microsoft.com/office/drawing/2014/main" id="{523AC876-AC3B-B224-056B-2FD50554D16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50" y="2181225"/>
            <a:ext cx="9648825" cy="1876425"/>
          </a:xfrm>
          <a:prstGeom prst="rect">
            <a:avLst/>
          </a:prstGeom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7DB816F1-B521-F481-C0C6-E687231BF9D4}"/>
              </a:ext>
            </a:extLst>
          </p:cNvPr>
          <p:cNvSpPr txBox="1"/>
          <p:nvPr/>
        </p:nvSpPr>
        <p:spPr>
          <a:xfrm>
            <a:off x="899794" y="5041646"/>
            <a:ext cx="9784248" cy="2883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5099"/>
              </a:lnSpc>
              <a:spcBef>
                <a:spcPts val="95"/>
              </a:spcBef>
            </a:pPr>
            <a:r>
              <a:rPr sz="1550" spc="25" dirty="0">
                <a:solidFill>
                  <a:schemeClr val="bg1"/>
                </a:solidFill>
                <a:latin typeface="Calibri"/>
                <a:cs typeface="Calibri"/>
              </a:rPr>
              <a:t>Payloadmass </a:t>
            </a:r>
            <a:r>
              <a:rPr sz="1550" spc="-5" dirty="0">
                <a:solidFill>
                  <a:schemeClr val="bg1"/>
                </a:solidFill>
                <a:latin typeface="Calibri"/>
                <a:cs typeface="Calibri"/>
              </a:rPr>
              <a:t>appears 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to </a:t>
            </a:r>
            <a:r>
              <a:rPr sz="1550" spc="-5" dirty="0">
                <a:solidFill>
                  <a:schemeClr val="bg1"/>
                </a:solidFill>
                <a:latin typeface="Calibri"/>
                <a:cs typeface="Calibri"/>
              </a:rPr>
              <a:t>fall </a:t>
            </a:r>
            <a:r>
              <a:rPr sz="1550" spc="10" dirty="0">
                <a:solidFill>
                  <a:schemeClr val="bg1"/>
                </a:solidFill>
                <a:latin typeface="Calibri"/>
                <a:cs typeface="Calibri"/>
              </a:rPr>
              <a:t>mostly </a:t>
            </a:r>
            <a:r>
              <a:rPr sz="1550" spc="-10" dirty="0">
                <a:solidFill>
                  <a:schemeClr val="bg1"/>
                </a:solidFill>
                <a:latin typeface="Calibri"/>
                <a:cs typeface="Calibri"/>
              </a:rPr>
              <a:t>between </a:t>
            </a:r>
            <a:r>
              <a:rPr sz="1550" spc="20" dirty="0">
                <a:solidFill>
                  <a:schemeClr val="bg1"/>
                </a:solidFill>
                <a:latin typeface="Calibri"/>
                <a:cs typeface="Calibri"/>
              </a:rPr>
              <a:t>0-7000 kg. </a:t>
            </a:r>
            <a:r>
              <a:rPr sz="1550" spc="2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chemeClr val="bg1"/>
                </a:solidFill>
                <a:latin typeface="Calibri"/>
                <a:cs typeface="Calibri"/>
              </a:rPr>
              <a:t>Different</a:t>
            </a:r>
            <a:r>
              <a:rPr sz="1550" spc="-12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chemeClr val="bg1"/>
                </a:solidFill>
                <a:latin typeface="Calibri"/>
                <a:cs typeface="Calibri"/>
              </a:rPr>
              <a:t>launch</a:t>
            </a:r>
            <a:r>
              <a:rPr sz="1550" spc="-4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bg1"/>
                </a:solidFill>
                <a:latin typeface="Calibri"/>
                <a:cs typeface="Calibri"/>
              </a:rPr>
              <a:t>sites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 also</a:t>
            </a:r>
            <a:r>
              <a:rPr sz="1550" spc="2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chemeClr val="bg1"/>
                </a:solidFill>
                <a:latin typeface="Calibri"/>
                <a:cs typeface="Calibri"/>
              </a:rPr>
              <a:t>seem</a:t>
            </a:r>
            <a:r>
              <a:rPr sz="1550" spc="4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chemeClr val="bg1"/>
                </a:solidFill>
                <a:latin typeface="Calibri"/>
                <a:cs typeface="Calibri"/>
              </a:rPr>
              <a:t>to</a:t>
            </a:r>
            <a:r>
              <a:rPr sz="1550" spc="-5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bg1"/>
                </a:solidFill>
                <a:latin typeface="Calibri"/>
                <a:cs typeface="Calibri"/>
              </a:rPr>
              <a:t>use</a:t>
            </a:r>
            <a:r>
              <a:rPr sz="1550" spc="7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chemeClr val="bg1"/>
                </a:solidFill>
                <a:latin typeface="Calibri"/>
                <a:cs typeface="Calibri"/>
              </a:rPr>
              <a:t>different</a:t>
            </a:r>
            <a:r>
              <a:rPr sz="1550" spc="-12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chemeClr val="bg1"/>
                </a:solidFill>
                <a:latin typeface="Calibri"/>
                <a:cs typeface="Calibri"/>
              </a:rPr>
              <a:t>payload</a:t>
            </a:r>
            <a:r>
              <a:rPr sz="1550" spc="-204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bg1"/>
                </a:solidFill>
                <a:latin typeface="Calibri"/>
                <a:cs typeface="Calibri"/>
              </a:rPr>
              <a:t>mass.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object 7">
            <a:extLst>
              <a:ext uri="{FF2B5EF4-FFF2-40B4-BE49-F238E27FC236}">
                <a16:creationId xmlns:a16="http://schemas.microsoft.com/office/drawing/2014/main" id="{E1931323-EC2F-A14E-638D-CF44D29EB2D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0011" y="1639002"/>
            <a:ext cx="4486275" cy="2971800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49C7CB7B-C7DF-DD36-E0F8-0D32F7B8D962}"/>
              </a:ext>
            </a:extLst>
          </p:cNvPr>
          <p:cNvSpPr txBox="1"/>
          <p:nvPr/>
        </p:nvSpPr>
        <p:spPr>
          <a:xfrm>
            <a:off x="6096000" y="2974724"/>
            <a:ext cx="23628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chemeClr val="bg1"/>
                </a:solidFill>
                <a:latin typeface="Calibri"/>
                <a:cs typeface="Calibri"/>
              </a:rPr>
              <a:t>S</a:t>
            </a:r>
            <a:r>
              <a:rPr sz="1800" spc="20" dirty="0">
                <a:solidFill>
                  <a:schemeClr val="bg1"/>
                </a:solidFill>
                <a:latin typeface="Calibri"/>
                <a:cs typeface="Calibri"/>
              </a:rPr>
              <a:t>u</a:t>
            </a:r>
            <a:r>
              <a:rPr sz="1800" spc="-15" dirty="0">
                <a:solidFill>
                  <a:schemeClr val="bg1"/>
                </a:solidFill>
                <a:latin typeface="Calibri"/>
                <a:cs typeface="Calibri"/>
              </a:rPr>
              <a:t>cc</a:t>
            </a:r>
            <a:r>
              <a:rPr sz="1800" dirty="0">
                <a:solidFill>
                  <a:schemeClr val="bg1"/>
                </a:solidFill>
                <a:latin typeface="Calibri"/>
                <a:cs typeface="Calibri"/>
              </a:rPr>
              <a:t>e</a:t>
            </a:r>
            <a:r>
              <a:rPr sz="1800" spc="-30" dirty="0">
                <a:solidFill>
                  <a:schemeClr val="bg1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chemeClr val="bg1"/>
                </a:solidFill>
                <a:latin typeface="Calibri"/>
                <a:cs typeface="Calibri"/>
              </a:rPr>
              <a:t>s</a:t>
            </a:r>
            <a:r>
              <a:rPr sz="1800" spc="-6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bg1"/>
                </a:solidFill>
                <a:latin typeface="Calibri"/>
                <a:cs typeface="Calibri"/>
              </a:rPr>
              <a:t>R</a:t>
            </a:r>
            <a:r>
              <a:rPr sz="1800" spc="30" dirty="0">
                <a:solidFill>
                  <a:schemeClr val="bg1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chemeClr val="bg1"/>
                </a:solidFill>
                <a:latin typeface="Calibri"/>
                <a:cs typeface="Calibri"/>
              </a:rPr>
              <a:t>te</a:t>
            </a:r>
            <a:r>
              <a:rPr sz="1800" spc="-18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Calibri"/>
                <a:cs typeface="Calibri"/>
              </a:rPr>
              <a:t>S</a:t>
            </a:r>
            <a:r>
              <a:rPr sz="1800" spc="-20" dirty="0">
                <a:solidFill>
                  <a:schemeClr val="bg1"/>
                </a:solidFill>
                <a:latin typeface="Calibri"/>
                <a:cs typeface="Calibri"/>
              </a:rPr>
              <a:t>c</a:t>
            </a:r>
            <a:r>
              <a:rPr sz="1800" spc="30" dirty="0">
                <a:solidFill>
                  <a:schemeClr val="bg1"/>
                </a:solidFill>
                <a:latin typeface="Calibri"/>
                <a:cs typeface="Calibri"/>
              </a:rPr>
              <a:t>a</a:t>
            </a:r>
            <a:r>
              <a:rPr sz="1800" spc="35" dirty="0">
                <a:solidFill>
                  <a:schemeClr val="bg1"/>
                </a:solidFill>
                <a:latin typeface="Calibri"/>
                <a:cs typeface="Calibri"/>
              </a:rPr>
              <a:t>l</a:t>
            </a:r>
            <a:r>
              <a:rPr sz="1800" dirty="0">
                <a:solidFill>
                  <a:schemeClr val="bg1"/>
                </a:solidFill>
                <a:latin typeface="Calibri"/>
                <a:cs typeface="Calibri"/>
              </a:rPr>
              <a:t>e</a:t>
            </a:r>
            <a:r>
              <a:rPr sz="1800" spc="-17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chemeClr val="bg1"/>
                </a:solidFill>
                <a:latin typeface="Calibri"/>
                <a:cs typeface="Calibri"/>
              </a:rPr>
              <a:t>w</a:t>
            </a:r>
            <a:r>
              <a:rPr sz="1800" spc="35" dirty="0">
                <a:solidFill>
                  <a:schemeClr val="bg1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chemeClr val="bg1"/>
                </a:solidFill>
                <a:latin typeface="Calibri"/>
                <a:cs typeface="Calibri"/>
              </a:rPr>
              <a:t>th</a:t>
            </a:r>
            <a:r>
              <a:rPr sz="1800" spc="-16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bg1"/>
                </a:solidFill>
                <a:latin typeface="Calibri"/>
                <a:cs typeface="Calibri"/>
              </a:rPr>
              <a:t>%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D94B0691-FA08-C267-C908-D9ECE8EFEA8B}"/>
              </a:ext>
            </a:extLst>
          </p:cNvPr>
          <p:cNvSpPr txBox="1"/>
          <p:nvPr/>
        </p:nvSpPr>
        <p:spPr>
          <a:xfrm>
            <a:off x="770011" y="4852606"/>
            <a:ext cx="10838056" cy="96180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5200"/>
              </a:lnSpc>
              <a:spcBef>
                <a:spcPts val="90"/>
              </a:spcBef>
            </a:pP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ES-L1 </a:t>
            </a:r>
            <a:r>
              <a:rPr sz="1550" spc="-5" dirty="0">
                <a:solidFill>
                  <a:schemeClr val="bg1"/>
                </a:solidFill>
                <a:latin typeface="Calibri"/>
                <a:cs typeface="Calibri"/>
              </a:rPr>
              <a:t>(1), </a:t>
            </a:r>
            <a:r>
              <a:rPr sz="1550" spc="-30" dirty="0">
                <a:solidFill>
                  <a:schemeClr val="bg1"/>
                </a:solidFill>
                <a:latin typeface="Calibri"/>
                <a:cs typeface="Calibri"/>
              </a:rPr>
              <a:t>GEO </a:t>
            </a:r>
            <a:r>
              <a:rPr sz="1550" spc="-5" dirty="0">
                <a:solidFill>
                  <a:schemeClr val="bg1"/>
                </a:solidFill>
                <a:latin typeface="Calibri"/>
                <a:cs typeface="Calibri"/>
              </a:rPr>
              <a:t>(1), </a:t>
            </a:r>
            <a:r>
              <a:rPr sz="1550" spc="-25" dirty="0">
                <a:solidFill>
                  <a:schemeClr val="bg1"/>
                </a:solidFill>
                <a:latin typeface="Calibri"/>
                <a:cs typeface="Calibri"/>
              </a:rPr>
              <a:t>HEO 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(1) </a:t>
            </a:r>
            <a:r>
              <a:rPr sz="1550" spc="-40" dirty="0">
                <a:solidFill>
                  <a:schemeClr val="bg1"/>
                </a:solidFill>
                <a:latin typeface="Calibri"/>
                <a:cs typeface="Calibri"/>
              </a:rPr>
              <a:t>have </a:t>
            </a:r>
            <a:r>
              <a:rPr sz="1550" spc="30" dirty="0">
                <a:solidFill>
                  <a:schemeClr val="bg1"/>
                </a:solidFill>
                <a:latin typeface="Calibri"/>
                <a:cs typeface="Calibri"/>
              </a:rPr>
              <a:t>100% </a:t>
            </a:r>
            <a:r>
              <a:rPr sz="1550" dirty="0">
                <a:solidFill>
                  <a:schemeClr val="bg1"/>
                </a:solidFill>
                <a:latin typeface="Calibri"/>
                <a:cs typeface="Calibri"/>
              </a:rPr>
              <a:t>success </a:t>
            </a:r>
            <a:r>
              <a:rPr sz="1550" spc="-55" dirty="0">
                <a:solidFill>
                  <a:schemeClr val="bg1"/>
                </a:solidFill>
                <a:latin typeface="Calibri"/>
                <a:cs typeface="Calibri"/>
              </a:rPr>
              <a:t>rate 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(sample </a:t>
            </a:r>
            <a:r>
              <a:rPr sz="1550" spc="-20" dirty="0">
                <a:solidFill>
                  <a:schemeClr val="bg1"/>
                </a:solidFill>
                <a:latin typeface="Calibri"/>
                <a:cs typeface="Calibri"/>
              </a:rPr>
              <a:t>sizes </a:t>
            </a:r>
            <a:r>
              <a:rPr sz="1550" spc="15" dirty="0">
                <a:solidFill>
                  <a:schemeClr val="bg1"/>
                </a:solidFill>
                <a:latin typeface="Calibri"/>
                <a:cs typeface="Calibri"/>
              </a:rPr>
              <a:t>in </a:t>
            </a:r>
            <a:r>
              <a:rPr sz="1550" spc="-15" dirty="0">
                <a:solidFill>
                  <a:schemeClr val="bg1"/>
                </a:solidFill>
                <a:latin typeface="Calibri"/>
                <a:cs typeface="Calibri"/>
              </a:rPr>
              <a:t>parenthesis) </a:t>
            </a:r>
            <a:r>
              <a:rPr sz="1550" spc="-34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30" dirty="0">
                <a:solidFill>
                  <a:schemeClr val="bg1"/>
                </a:solidFill>
                <a:latin typeface="Calibri"/>
                <a:cs typeface="Calibri"/>
              </a:rPr>
              <a:t>SSO</a:t>
            </a:r>
            <a:r>
              <a:rPr sz="1550" spc="-5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(5)</a:t>
            </a:r>
            <a:r>
              <a:rPr sz="1550" spc="-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has</a:t>
            </a:r>
            <a:r>
              <a:rPr sz="1550" spc="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30" dirty="0">
                <a:solidFill>
                  <a:schemeClr val="bg1"/>
                </a:solidFill>
                <a:latin typeface="Calibri"/>
                <a:cs typeface="Calibri"/>
              </a:rPr>
              <a:t>100%</a:t>
            </a:r>
            <a:r>
              <a:rPr sz="1550" spc="-13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bg1"/>
                </a:solidFill>
                <a:latin typeface="Calibri"/>
                <a:cs typeface="Calibri"/>
              </a:rPr>
              <a:t>success</a:t>
            </a:r>
            <a:r>
              <a:rPr sz="1550" spc="9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-60" dirty="0">
                <a:solidFill>
                  <a:schemeClr val="bg1"/>
                </a:solidFill>
                <a:latin typeface="Calibri"/>
                <a:cs typeface="Calibri"/>
              </a:rPr>
              <a:t>rate</a:t>
            </a:r>
            <a:endParaRPr sz="155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12700" marR="2503805">
              <a:lnSpc>
                <a:spcPct val="125299"/>
              </a:lnSpc>
              <a:spcBef>
                <a:spcPts val="300"/>
              </a:spcBef>
            </a:pPr>
            <a:r>
              <a:rPr sz="1550" spc="-10" dirty="0">
                <a:solidFill>
                  <a:schemeClr val="bg1"/>
                </a:solidFill>
                <a:latin typeface="Calibri"/>
                <a:cs typeface="Calibri"/>
              </a:rPr>
              <a:t>VLEO</a:t>
            </a:r>
            <a:r>
              <a:rPr sz="1550" spc="-4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chemeClr val="bg1"/>
                </a:solidFill>
                <a:latin typeface="Calibri"/>
                <a:cs typeface="Calibri"/>
              </a:rPr>
              <a:t>(14)</a:t>
            </a:r>
            <a:r>
              <a:rPr sz="1550" spc="-8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has </a:t>
            </a:r>
            <a:r>
              <a:rPr sz="1550" spc="-15" dirty="0">
                <a:solidFill>
                  <a:schemeClr val="bg1"/>
                </a:solidFill>
                <a:latin typeface="Calibri"/>
                <a:cs typeface="Calibri"/>
              </a:rPr>
              <a:t>decent</a:t>
            </a:r>
            <a:r>
              <a:rPr sz="1550" spc="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bg1"/>
                </a:solidFill>
                <a:latin typeface="Calibri"/>
                <a:cs typeface="Calibri"/>
              </a:rPr>
              <a:t>success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-55" dirty="0">
                <a:solidFill>
                  <a:schemeClr val="bg1"/>
                </a:solidFill>
                <a:latin typeface="Calibri"/>
                <a:cs typeface="Calibri"/>
              </a:rPr>
              <a:t>rate</a:t>
            </a:r>
            <a:r>
              <a:rPr sz="1550" spc="-9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chemeClr val="bg1"/>
                </a:solidFill>
                <a:latin typeface="Calibri"/>
                <a:cs typeface="Calibri"/>
              </a:rPr>
              <a:t>and</a:t>
            </a:r>
            <a:r>
              <a:rPr sz="1550" spc="16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-35" dirty="0">
                <a:solidFill>
                  <a:schemeClr val="bg1"/>
                </a:solidFill>
                <a:latin typeface="Calibri"/>
                <a:cs typeface="Calibri"/>
              </a:rPr>
              <a:t>attempts </a:t>
            </a:r>
            <a:r>
              <a:rPr sz="1550" spc="-33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25" dirty="0">
                <a:solidFill>
                  <a:schemeClr val="bg1"/>
                </a:solidFill>
                <a:latin typeface="Calibri"/>
                <a:cs typeface="Calibri"/>
              </a:rPr>
              <a:t>SO</a:t>
            </a:r>
            <a:r>
              <a:rPr sz="1550" spc="-5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(1)</a:t>
            </a:r>
            <a:r>
              <a:rPr sz="1550" spc="-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has</a:t>
            </a:r>
            <a:r>
              <a:rPr sz="1550" spc="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25" dirty="0">
                <a:solidFill>
                  <a:schemeClr val="bg1"/>
                </a:solidFill>
                <a:latin typeface="Calibri"/>
                <a:cs typeface="Calibri"/>
              </a:rPr>
              <a:t>0%</a:t>
            </a:r>
            <a:r>
              <a:rPr sz="1550" spc="-5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bg1"/>
                </a:solidFill>
                <a:latin typeface="Calibri"/>
                <a:cs typeface="Calibri"/>
              </a:rPr>
              <a:t>success</a:t>
            </a:r>
            <a:r>
              <a:rPr sz="1550" spc="7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-60" dirty="0">
                <a:solidFill>
                  <a:schemeClr val="bg1"/>
                </a:solidFill>
                <a:latin typeface="Calibri"/>
                <a:cs typeface="Calibri"/>
              </a:rPr>
              <a:t>rate</a:t>
            </a:r>
            <a:endParaRPr sz="155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1550" spc="-75" dirty="0">
                <a:solidFill>
                  <a:schemeClr val="bg1"/>
                </a:solidFill>
                <a:latin typeface="Calibri"/>
                <a:cs typeface="Calibri"/>
              </a:rPr>
              <a:t>GTO</a:t>
            </a:r>
            <a:r>
              <a:rPr sz="1550" spc="3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chemeClr val="bg1"/>
                </a:solidFill>
                <a:latin typeface="Calibri"/>
                <a:cs typeface="Calibri"/>
              </a:rPr>
              <a:t>(27)</a:t>
            </a:r>
            <a:r>
              <a:rPr sz="1550" spc="-8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has</a:t>
            </a:r>
            <a:r>
              <a:rPr sz="1550" spc="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sz="1550" spc="-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chemeClr val="bg1"/>
                </a:solidFill>
                <a:latin typeface="Calibri"/>
                <a:cs typeface="Calibri"/>
              </a:rPr>
              <a:t>around</a:t>
            </a:r>
            <a:r>
              <a:rPr sz="1550" spc="-5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30" dirty="0">
                <a:solidFill>
                  <a:schemeClr val="bg1"/>
                </a:solidFill>
                <a:latin typeface="Calibri"/>
                <a:cs typeface="Calibri"/>
              </a:rPr>
              <a:t>50%</a:t>
            </a:r>
            <a:r>
              <a:rPr sz="1550" spc="-5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bg1"/>
                </a:solidFill>
                <a:latin typeface="Calibri"/>
                <a:cs typeface="Calibri"/>
              </a:rPr>
              <a:t>success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-55" dirty="0">
                <a:solidFill>
                  <a:schemeClr val="bg1"/>
                </a:solidFill>
                <a:latin typeface="Calibri"/>
                <a:cs typeface="Calibri"/>
              </a:rPr>
              <a:t>rate</a:t>
            </a:r>
            <a:r>
              <a:rPr sz="1550" spc="-8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but</a:t>
            </a:r>
            <a:r>
              <a:rPr sz="1550" spc="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-35" dirty="0">
                <a:solidFill>
                  <a:schemeClr val="bg1"/>
                </a:solidFill>
                <a:latin typeface="Calibri"/>
                <a:cs typeface="Calibri"/>
              </a:rPr>
              <a:t>largest</a:t>
            </a:r>
            <a:r>
              <a:rPr sz="1550" spc="25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chemeClr val="bg1"/>
                </a:solidFill>
                <a:latin typeface="Calibri"/>
                <a:cs typeface="Calibri"/>
              </a:rPr>
              <a:t>sample</a:t>
            </a:r>
            <a:endParaRPr sz="155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object 6">
            <a:extLst>
              <a:ext uri="{FF2B5EF4-FFF2-40B4-BE49-F238E27FC236}">
                <a16:creationId xmlns:a16="http://schemas.microsoft.com/office/drawing/2014/main" id="{AACA0E44-C087-F9C0-24DC-85E0BBBB4B8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3400" y="1704975"/>
            <a:ext cx="10372725" cy="2114550"/>
          </a:xfrm>
          <a:prstGeom prst="rect">
            <a:avLst/>
          </a:prstGeom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CBDD7433-F096-DDBD-1DEF-555FB4BADF16}"/>
              </a:ext>
            </a:extLst>
          </p:cNvPr>
          <p:cNvSpPr txBox="1"/>
          <p:nvPr/>
        </p:nvSpPr>
        <p:spPr>
          <a:xfrm>
            <a:off x="533399" y="4185101"/>
            <a:ext cx="10657339" cy="11988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3900804">
              <a:lnSpc>
                <a:spcPct val="125200"/>
              </a:lnSpc>
              <a:spcBef>
                <a:spcPts val="90"/>
              </a:spcBef>
            </a:pPr>
            <a:r>
              <a:rPr sz="1550" spc="10" dirty="0">
                <a:solidFill>
                  <a:schemeClr val="bg1"/>
                </a:solidFill>
                <a:latin typeface="Calibri"/>
                <a:cs typeface="Calibri"/>
              </a:rPr>
              <a:t>Launch 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Orbit </a:t>
            </a:r>
            <a:r>
              <a:rPr sz="1550" spc="-60" dirty="0">
                <a:solidFill>
                  <a:schemeClr val="bg1"/>
                </a:solidFill>
                <a:latin typeface="Calibri"/>
                <a:cs typeface="Calibri"/>
              </a:rPr>
              <a:t>preferences</a:t>
            </a:r>
            <a:r>
              <a:rPr sz="1550" spc="-5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changed </a:t>
            </a:r>
            <a:r>
              <a:rPr sz="1550" spc="-10" dirty="0">
                <a:solidFill>
                  <a:schemeClr val="bg1"/>
                </a:solidFill>
                <a:latin typeface="Calibri"/>
                <a:cs typeface="Calibri"/>
              </a:rPr>
              <a:t>over </a:t>
            </a:r>
            <a:r>
              <a:rPr sz="1550" spc="15" dirty="0">
                <a:solidFill>
                  <a:schemeClr val="bg1"/>
                </a:solidFill>
                <a:latin typeface="Calibri"/>
                <a:cs typeface="Calibri"/>
              </a:rPr>
              <a:t>Flight </a:t>
            </a:r>
            <a:r>
              <a:rPr sz="1550" spc="-80" dirty="0">
                <a:solidFill>
                  <a:schemeClr val="bg1"/>
                </a:solidFill>
                <a:latin typeface="Calibri"/>
                <a:cs typeface="Calibri"/>
              </a:rPr>
              <a:t>Number. </a:t>
            </a:r>
            <a:r>
              <a:rPr sz="1550" spc="-7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chemeClr val="bg1"/>
                </a:solidFill>
                <a:latin typeface="Calibri"/>
                <a:cs typeface="Calibri"/>
              </a:rPr>
              <a:t>Launch</a:t>
            </a:r>
            <a:r>
              <a:rPr sz="1550" spc="-5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chemeClr val="bg1"/>
                </a:solidFill>
                <a:latin typeface="Calibri"/>
                <a:cs typeface="Calibri"/>
              </a:rPr>
              <a:t>Outcome</a:t>
            </a:r>
            <a:r>
              <a:rPr sz="1550" spc="-14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chemeClr val="bg1"/>
                </a:solidFill>
                <a:latin typeface="Calibri"/>
                <a:cs typeface="Calibri"/>
              </a:rPr>
              <a:t>seems</a:t>
            </a:r>
            <a:r>
              <a:rPr sz="1550" spc="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to</a:t>
            </a:r>
            <a:r>
              <a:rPr sz="1550" spc="-4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15" dirty="0">
                <a:solidFill>
                  <a:schemeClr val="bg1"/>
                </a:solidFill>
                <a:latin typeface="Calibri"/>
                <a:cs typeface="Calibri"/>
              </a:rPr>
              <a:t>correlatewith</a:t>
            </a:r>
            <a:r>
              <a:rPr sz="1550" spc="-5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chemeClr val="bg1"/>
                </a:solidFill>
                <a:latin typeface="Calibri"/>
                <a:cs typeface="Calibri"/>
              </a:rPr>
              <a:t>this</a:t>
            </a:r>
            <a:r>
              <a:rPr sz="1550" spc="17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-60" dirty="0">
                <a:solidFill>
                  <a:schemeClr val="bg1"/>
                </a:solidFill>
                <a:latin typeface="Calibri"/>
                <a:cs typeface="Calibri"/>
              </a:rPr>
              <a:t>preference.</a:t>
            </a:r>
            <a:endParaRPr sz="155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SpaceX</a:t>
            </a:r>
            <a:r>
              <a:rPr sz="1550" spc="-4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chemeClr val="bg1"/>
                </a:solidFill>
                <a:latin typeface="Calibri"/>
                <a:cs typeface="Calibri"/>
              </a:rPr>
              <a:t>started</a:t>
            </a:r>
            <a:r>
              <a:rPr sz="1550" spc="-12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chemeClr val="bg1"/>
                </a:solidFill>
                <a:latin typeface="Calibri"/>
                <a:cs typeface="Calibri"/>
              </a:rPr>
              <a:t>with</a:t>
            </a:r>
            <a:r>
              <a:rPr sz="1550" spc="2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LEO</a:t>
            </a:r>
            <a:r>
              <a:rPr sz="1550" spc="-114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bg1"/>
                </a:solidFill>
                <a:latin typeface="Calibri"/>
                <a:cs typeface="Calibri"/>
              </a:rPr>
              <a:t>orbits</a:t>
            </a:r>
            <a:r>
              <a:rPr sz="1550" spc="8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15" dirty="0">
                <a:solidFill>
                  <a:schemeClr val="bg1"/>
                </a:solidFill>
                <a:latin typeface="Calibri"/>
                <a:cs typeface="Calibri"/>
              </a:rPr>
              <a:t>which</a:t>
            </a:r>
            <a:r>
              <a:rPr sz="1550" spc="3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saw</a:t>
            </a:r>
            <a:r>
              <a:rPr sz="1550" spc="-5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bg1"/>
                </a:solidFill>
                <a:latin typeface="Calibri"/>
                <a:cs typeface="Calibri"/>
              </a:rPr>
              <a:t>moderate</a:t>
            </a:r>
            <a:r>
              <a:rPr sz="1550" spc="-15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bg1"/>
                </a:solidFill>
                <a:latin typeface="Calibri"/>
                <a:cs typeface="Calibri"/>
              </a:rPr>
              <a:t>success</a:t>
            </a:r>
            <a:r>
              <a:rPr sz="1550" spc="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LEO</a:t>
            </a:r>
            <a:r>
              <a:rPr sz="1550" spc="-1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and</a:t>
            </a:r>
            <a:r>
              <a:rPr sz="1550" spc="3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chemeClr val="bg1"/>
                </a:solidFill>
                <a:latin typeface="Calibri"/>
                <a:cs typeface="Calibri"/>
              </a:rPr>
              <a:t>returned</a:t>
            </a:r>
            <a:r>
              <a:rPr sz="1550" spc="-4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chemeClr val="bg1"/>
                </a:solidFill>
                <a:latin typeface="Calibri"/>
                <a:cs typeface="Calibri"/>
              </a:rPr>
              <a:t>to</a:t>
            </a:r>
            <a:r>
              <a:rPr sz="1550" spc="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chemeClr val="bg1"/>
                </a:solidFill>
                <a:latin typeface="Calibri"/>
                <a:cs typeface="Calibri"/>
              </a:rPr>
              <a:t>VLEO</a:t>
            </a:r>
            <a:r>
              <a:rPr sz="1550" spc="-1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chemeClr val="bg1"/>
                </a:solidFill>
                <a:latin typeface="Calibri"/>
                <a:cs typeface="Calibri"/>
              </a:rPr>
              <a:t>in</a:t>
            </a:r>
            <a:r>
              <a:rPr sz="1550" spc="3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chemeClr val="bg1"/>
                </a:solidFill>
                <a:latin typeface="Calibri"/>
                <a:cs typeface="Calibri"/>
              </a:rPr>
              <a:t>recent</a:t>
            </a:r>
            <a:r>
              <a:rPr sz="1550" spc="-12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launches</a:t>
            </a:r>
            <a:endParaRPr sz="155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550" spc="10" dirty="0">
                <a:solidFill>
                  <a:schemeClr val="bg1"/>
                </a:solidFill>
                <a:latin typeface="Calibri"/>
                <a:cs typeface="Calibri"/>
              </a:rPr>
              <a:t>SpaceX</a:t>
            </a:r>
            <a:r>
              <a:rPr sz="1550" spc="-5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chemeClr val="bg1"/>
                </a:solidFill>
                <a:latin typeface="Calibri"/>
                <a:cs typeface="Calibri"/>
              </a:rPr>
              <a:t>appears</a:t>
            </a:r>
            <a:r>
              <a:rPr sz="1550" spc="-6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to</a:t>
            </a:r>
            <a:r>
              <a:rPr sz="1550" spc="-6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chemeClr val="bg1"/>
                </a:solidFill>
                <a:latin typeface="Calibri"/>
                <a:cs typeface="Calibri"/>
              </a:rPr>
              <a:t>perform</a:t>
            </a:r>
            <a:r>
              <a:rPr sz="1550" spc="-1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chemeClr val="bg1"/>
                </a:solidFill>
                <a:latin typeface="Calibri"/>
                <a:cs typeface="Calibri"/>
              </a:rPr>
              <a:t>better</a:t>
            </a:r>
            <a:r>
              <a:rPr sz="1550" spc="-15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15" dirty="0">
                <a:solidFill>
                  <a:schemeClr val="bg1"/>
                </a:solidFill>
                <a:latin typeface="Calibri"/>
                <a:cs typeface="Calibri"/>
              </a:rPr>
              <a:t>in</a:t>
            </a:r>
            <a:r>
              <a:rPr sz="1550" spc="2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bg1"/>
                </a:solidFill>
                <a:latin typeface="Calibri"/>
                <a:cs typeface="Calibri"/>
              </a:rPr>
              <a:t>lower</a:t>
            </a:r>
            <a:r>
              <a:rPr sz="1550" spc="-8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orbits</a:t>
            </a:r>
            <a:r>
              <a:rPr sz="1550" spc="8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or</a:t>
            </a:r>
            <a:r>
              <a:rPr sz="1550" dirty="0">
                <a:solidFill>
                  <a:schemeClr val="bg1"/>
                </a:solidFill>
                <a:latin typeface="Calibri"/>
                <a:cs typeface="Calibri"/>
              </a:rPr>
              <a:t> Sun-synchronous</a:t>
            </a:r>
            <a:r>
              <a:rPr sz="1550" spc="-16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orbits</a:t>
            </a:r>
            <a:endParaRPr sz="155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object 6">
            <a:extLst>
              <a:ext uri="{FF2B5EF4-FFF2-40B4-BE49-F238E27FC236}">
                <a16:creationId xmlns:a16="http://schemas.microsoft.com/office/drawing/2014/main" id="{5381A3E5-EFDE-C8A5-330D-29D8EFCDAC0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1475" y="1762125"/>
            <a:ext cx="11144250" cy="2190750"/>
          </a:xfrm>
          <a:prstGeom prst="rect">
            <a:avLst/>
          </a:prstGeom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A2D33377-6CCC-0018-4FB4-5D767E4AB748}"/>
              </a:ext>
            </a:extLst>
          </p:cNvPr>
          <p:cNvSpPr txBox="1"/>
          <p:nvPr/>
        </p:nvSpPr>
        <p:spPr>
          <a:xfrm>
            <a:off x="371475" y="4656011"/>
            <a:ext cx="8638857" cy="91313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550" spc="15" dirty="0">
                <a:solidFill>
                  <a:schemeClr val="bg1"/>
                </a:solidFill>
                <a:latin typeface="Calibri"/>
                <a:cs typeface="Calibri"/>
              </a:rPr>
              <a:t>Payload</a:t>
            </a:r>
            <a:r>
              <a:rPr sz="1550" spc="-2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mass</a:t>
            </a:r>
            <a:r>
              <a:rPr sz="1550" spc="-14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chemeClr val="bg1"/>
                </a:solidFill>
                <a:latin typeface="Calibri"/>
                <a:cs typeface="Calibri"/>
              </a:rPr>
              <a:t>seems</a:t>
            </a:r>
            <a:r>
              <a:rPr sz="1550" spc="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to</a:t>
            </a:r>
            <a:r>
              <a:rPr sz="1550" spc="-5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15" dirty="0">
                <a:solidFill>
                  <a:schemeClr val="bg1"/>
                </a:solidFill>
                <a:latin typeface="Calibri"/>
                <a:cs typeface="Calibri"/>
              </a:rPr>
              <a:t>correlatewith</a:t>
            </a:r>
            <a:r>
              <a:rPr sz="1550" spc="2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bg1"/>
                </a:solidFill>
                <a:latin typeface="Calibri"/>
                <a:cs typeface="Calibri"/>
              </a:rPr>
              <a:t>orbit</a:t>
            </a: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550" spc="20" dirty="0">
                <a:solidFill>
                  <a:schemeClr val="bg1"/>
                </a:solidFill>
                <a:latin typeface="Calibri"/>
                <a:cs typeface="Calibri"/>
              </a:rPr>
              <a:t>L</a:t>
            </a:r>
            <a:r>
              <a:rPr sz="1550" spc="-10" dirty="0">
                <a:solidFill>
                  <a:schemeClr val="bg1"/>
                </a:solidFill>
                <a:latin typeface="Calibri"/>
                <a:cs typeface="Calibri"/>
              </a:rPr>
              <a:t>E</a:t>
            </a:r>
            <a:r>
              <a:rPr sz="1550" spc="15" dirty="0">
                <a:solidFill>
                  <a:schemeClr val="bg1"/>
                </a:solidFill>
                <a:latin typeface="Calibri"/>
                <a:cs typeface="Calibri"/>
              </a:rPr>
              <a:t>O</a:t>
            </a:r>
            <a:r>
              <a:rPr sz="1550" spc="-1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chemeClr val="bg1"/>
                </a:solidFill>
                <a:latin typeface="Calibri"/>
                <a:cs typeface="Calibri"/>
              </a:rPr>
              <a:t>a</a:t>
            </a:r>
            <a:r>
              <a:rPr sz="1550" dirty="0">
                <a:solidFill>
                  <a:schemeClr val="bg1"/>
                </a:solidFill>
                <a:latin typeface="Calibri"/>
                <a:cs typeface="Calibri"/>
              </a:rPr>
              <a:t>n</a:t>
            </a:r>
            <a:r>
              <a:rPr sz="1550" spc="10" dirty="0">
                <a:solidFill>
                  <a:schemeClr val="bg1"/>
                </a:solidFill>
                <a:latin typeface="Calibri"/>
                <a:cs typeface="Calibri"/>
              </a:rPr>
              <a:t>d</a:t>
            </a:r>
            <a:r>
              <a:rPr sz="1550" spc="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30" dirty="0">
                <a:solidFill>
                  <a:schemeClr val="bg1"/>
                </a:solidFill>
                <a:latin typeface="Calibri"/>
                <a:cs typeface="Calibri"/>
              </a:rPr>
              <a:t>SS</a:t>
            </a:r>
            <a:r>
              <a:rPr sz="1550" spc="15" dirty="0">
                <a:solidFill>
                  <a:schemeClr val="bg1"/>
                </a:solidFill>
                <a:latin typeface="Calibri"/>
                <a:cs typeface="Calibri"/>
              </a:rPr>
              <a:t>O</a:t>
            </a:r>
            <a:r>
              <a:rPr sz="1550" spc="-4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-15" dirty="0">
                <a:solidFill>
                  <a:schemeClr val="bg1"/>
                </a:solidFill>
                <a:latin typeface="Calibri"/>
                <a:cs typeface="Calibri"/>
              </a:rPr>
              <a:t>s</a:t>
            </a:r>
            <a:r>
              <a:rPr sz="1550" spc="-25" dirty="0">
                <a:solidFill>
                  <a:schemeClr val="bg1"/>
                </a:solidFill>
                <a:latin typeface="Calibri"/>
                <a:cs typeface="Calibri"/>
              </a:rPr>
              <a:t>ee</a:t>
            </a:r>
            <a:r>
              <a:rPr sz="1550" spc="20" dirty="0">
                <a:solidFill>
                  <a:schemeClr val="bg1"/>
                </a:solidFill>
                <a:latin typeface="Calibri"/>
                <a:cs typeface="Calibri"/>
              </a:rPr>
              <a:t>m</a:t>
            </a:r>
            <a:r>
              <a:rPr sz="1550" spc="5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bg1"/>
                </a:solidFill>
                <a:latin typeface="Calibri"/>
                <a:cs typeface="Calibri"/>
              </a:rPr>
              <a:t>t</a:t>
            </a:r>
            <a:r>
              <a:rPr sz="1550" spc="10" dirty="0">
                <a:solidFill>
                  <a:schemeClr val="bg1"/>
                </a:solidFill>
                <a:latin typeface="Calibri"/>
                <a:cs typeface="Calibri"/>
              </a:rPr>
              <a:t>o</a:t>
            </a:r>
            <a:r>
              <a:rPr sz="1550" spc="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h</a:t>
            </a:r>
            <a:r>
              <a:rPr sz="1550" dirty="0">
                <a:solidFill>
                  <a:schemeClr val="bg1"/>
                </a:solidFill>
                <a:latin typeface="Calibri"/>
                <a:cs typeface="Calibri"/>
              </a:rPr>
              <a:t>a</a:t>
            </a:r>
            <a:r>
              <a:rPr sz="1550" spc="-30" dirty="0">
                <a:solidFill>
                  <a:schemeClr val="bg1"/>
                </a:solidFill>
                <a:latin typeface="Calibri"/>
                <a:cs typeface="Calibri"/>
              </a:rPr>
              <a:t>v</a:t>
            </a:r>
            <a:r>
              <a:rPr sz="1550" spc="10" dirty="0">
                <a:solidFill>
                  <a:schemeClr val="bg1"/>
                </a:solidFill>
                <a:latin typeface="Calibri"/>
                <a:cs typeface="Calibri"/>
              </a:rPr>
              <a:t>e</a:t>
            </a:r>
            <a:r>
              <a:rPr sz="1550" spc="-16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chemeClr val="bg1"/>
                </a:solidFill>
                <a:latin typeface="Calibri"/>
                <a:cs typeface="Calibri"/>
              </a:rPr>
              <a:t>r</a:t>
            </a:r>
            <a:r>
              <a:rPr sz="1550" spc="-25" dirty="0">
                <a:solidFill>
                  <a:schemeClr val="bg1"/>
                </a:solidFill>
                <a:latin typeface="Calibri"/>
                <a:cs typeface="Calibri"/>
              </a:rPr>
              <a:t>e</a:t>
            </a:r>
            <a:r>
              <a:rPr sz="1550" spc="15" dirty="0">
                <a:solidFill>
                  <a:schemeClr val="bg1"/>
                </a:solidFill>
                <a:latin typeface="Calibri"/>
                <a:cs typeface="Calibri"/>
              </a:rPr>
              <a:t>l</a:t>
            </a:r>
            <a:r>
              <a:rPr sz="1550" spc="10" dirty="0">
                <a:solidFill>
                  <a:schemeClr val="bg1"/>
                </a:solidFill>
                <a:latin typeface="Calibri"/>
                <a:cs typeface="Calibri"/>
              </a:rPr>
              <a:t>a</a:t>
            </a:r>
            <a:r>
              <a:rPr sz="1550" spc="-5" dirty="0">
                <a:solidFill>
                  <a:schemeClr val="bg1"/>
                </a:solidFill>
                <a:latin typeface="Calibri"/>
                <a:cs typeface="Calibri"/>
              </a:rPr>
              <a:t>t</a:t>
            </a:r>
            <a:r>
              <a:rPr sz="1550" spc="15" dirty="0">
                <a:solidFill>
                  <a:schemeClr val="bg1"/>
                </a:solidFill>
                <a:latin typeface="Calibri"/>
                <a:cs typeface="Calibri"/>
              </a:rPr>
              <a:t>i</a:t>
            </a:r>
            <a:r>
              <a:rPr sz="1550" spc="-30" dirty="0">
                <a:solidFill>
                  <a:schemeClr val="bg1"/>
                </a:solidFill>
                <a:latin typeface="Calibri"/>
                <a:cs typeface="Calibri"/>
              </a:rPr>
              <a:t>v</a:t>
            </a:r>
            <a:r>
              <a:rPr sz="1550" spc="-25" dirty="0">
                <a:solidFill>
                  <a:schemeClr val="bg1"/>
                </a:solidFill>
                <a:latin typeface="Calibri"/>
                <a:cs typeface="Calibri"/>
              </a:rPr>
              <a:t>e</a:t>
            </a:r>
            <a:r>
              <a:rPr sz="1550" spc="15" dirty="0">
                <a:solidFill>
                  <a:schemeClr val="bg1"/>
                </a:solidFill>
                <a:latin typeface="Calibri"/>
                <a:cs typeface="Calibri"/>
              </a:rPr>
              <a:t>l</a:t>
            </a:r>
            <a:r>
              <a:rPr sz="1550" spc="10" dirty="0">
                <a:solidFill>
                  <a:schemeClr val="bg1"/>
                </a:solidFill>
                <a:latin typeface="Calibri"/>
                <a:cs typeface="Calibri"/>
              </a:rPr>
              <a:t>y</a:t>
            </a:r>
            <a:r>
              <a:rPr sz="1550" spc="-8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20" dirty="0">
                <a:solidFill>
                  <a:schemeClr val="bg1"/>
                </a:solidFill>
                <a:latin typeface="Calibri"/>
                <a:cs typeface="Calibri"/>
              </a:rPr>
              <a:t>l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o</a:t>
            </a:r>
            <a:r>
              <a:rPr sz="1550" spc="15" dirty="0">
                <a:solidFill>
                  <a:schemeClr val="bg1"/>
                </a:solidFill>
                <a:latin typeface="Calibri"/>
                <a:cs typeface="Calibri"/>
              </a:rPr>
              <a:t>w</a:t>
            </a:r>
            <a:r>
              <a:rPr sz="1550" spc="-13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pa</a:t>
            </a:r>
            <a:r>
              <a:rPr sz="1550" spc="45" dirty="0">
                <a:solidFill>
                  <a:schemeClr val="bg1"/>
                </a:solidFill>
                <a:latin typeface="Calibri"/>
                <a:cs typeface="Calibri"/>
              </a:rPr>
              <a:t>y</a:t>
            </a:r>
            <a:r>
              <a:rPr sz="1550" spc="15" dirty="0">
                <a:solidFill>
                  <a:schemeClr val="bg1"/>
                </a:solidFill>
                <a:latin typeface="Calibri"/>
                <a:cs typeface="Calibri"/>
              </a:rPr>
              <a:t>l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oa</a:t>
            </a:r>
            <a:r>
              <a:rPr sz="1550" spc="10" dirty="0">
                <a:solidFill>
                  <a:schemeClr val="bg1"/>
                </a:solidFill>
                <a:latin typeface="Calibri"/>
                <a:cs typeface="Calibri"/>
              </a:rPr>
              <a:t>d</a:t>
            </a:r>
            <a:r>
              <a:rPr sz="1550" spc="-6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35" dirty="0">
                <a:solidFill>
                  <a:schemeClr val="bg1"/>
                </a:solidFill>
                <a:latin typeface="Calibri"/>
                <a:cs typeface="Calibri"/>
              </a:rPr>
              <a:t>m</a:t>
            </a:r>
            <a:r>
              <a:rPr sz="1550" spc="10" dirty="0">
                <a:solidFill>
                  <a:schemeClr val="bg1"/>
                </a:solidFill>
                <a:latin typeface="Calibri"/>
                <a:cs typeface="Calibri"/>
              </a:rPr>
              <a:t>a</a:t>
            </a:r>
            <a:r>
              <a:rPr sz="1550" spc="-20" dirty="0">
                <a:solidFill>
                  <a:schemeClr val="bg1"/>
                </a:solidFill>
                <a:latin typeface="Calibri"/>
                <a:cs typeface="Calibri"/>
              </a:rPr>
              <a:t>s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s</a:t>
            </a:r>
            <a:endParaRPr sz="155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sz="1550" spc="6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bg1"/>
                </a:solidFill>
                <a:latin typeface="Calibri"/>
                <a:cs typeface="Calibri"/>
              </a:rPr>
              <a:t>other</a:t>
            </a:r>
            <a:r>
              <a:rPr sz="1550" spc="8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chemeClr val="bg1"/>
                </a:solidFill>
                <a:latin typeface="Calibri"/>
                <a:cs typeface="Calibri"/>
              </a:rPr>
              <a:t>most</a:t>
            </a:r>
            <a:r>
              <a:rPr sz="1550" spc="-12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chemeClr val="bg1"/>
                </a:solidFill>
                <a:latin typeface="Calibri"/>
                <a:cs typeface="Calibri"/>
              </a:rPr>
              <a:t>successful</a:t>
            </a:r>
            <a:r>
              <a:rPr sz="1550" spc="-1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bg1"/>
                </a:solidFill>
                <a:latin typeface="Calibri"/>
                <a:cs typeface="Calibri"/>
              </a:rPr>
              <a:t>orbit</a:t>
            </a:r>
            <a:r>
              <a:rPr sz="1550" spc="3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chemeClr val="bg1"/>
                </a:solidFill>
                <a:latin typeface="Calibri"/>
                <a:cs typeface="Calibri"/>
              </a:rPr>
              <a:t>VLEO</a:t>
            </a:r>
            <a:r>
              <a:rPr sz="1550" spc="-3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only</a:t>
            </a:r>
            <a:r>
              <a:rPr sz="1550" spc="7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has</a:t>
            </a:r>
            <a:r>
              <a:rPr sz="1550" spc="10" dirty="0">
                <a:solidFill>
                  <a:schemeClr val="bg1"/>
                </a:solidFill>
                <a:latin typeface="Calibri"/>
                <a:cs typeface="Calibri"/>
              </a:rPr>
              <a:t> payload</a:t>
            </a:r>
            <a:r>
              <a:rPr sz="1550" spc="-13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mass</a:t>
            </a:r>
            <a:r>
              <a:rPr sz="1550" spc="-6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chemeClr val="bg1"/>
                </a:solidFill>
                <a:latin typeface="Calibri"/>
                <a:cs typeface="Calibri"/>
              </a:rPr>
              <a:t>values</a:t>
            </a:r>
            <a:r>
              <a:rPr sz="1550" spc="-5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15" dirty="0">
                <a:solidFill>
                  <a:schemeClr val="bg1"/>
                </a:solidFill>
                <a:latin typeface="Calibri"/>
                <a:cs typeface="Calibri"/>
              </a:rPr>
              <a:t>in</a:t>
            </a:r>
            <a:r>
              <a:rPr sz="1550" spc="2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sz="1550" spc="-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bg1"/>
                </a:solidFill>
                <a:latin typeface="Calibri"/>
                <a:cs typeface="Calibri"/>
              </a:rPr>
              <a:t>higher</a:t>
            </a:r>
            <a:r>
              <a:rPr sz="1550" spc="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chemeClr val="bg1"/>
                </a:solidFill>
                <a:latin typeface="Calibri"/>
                <a:cs typeface="Calibri"/>
              </a:rPr>
              <a:t>end</a:t>
            </a:r>
            <a:r>
              <a:rPr sz="1550" spc="1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of</a:t>
            </a:r>
            <a:r>
              <a:rPr sz="155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sz="1550" spc="14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range</a:t>
            </a:r>
            <a:endParaRPr sz="155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object 6">
            <a:extLst>
              <a:ext uri="{FF2B5EF4-FFF2-40B4-BE49-F238E27FC236}">
                <a16:creationId xmlns:a16="http://schemas.microsoft.com/office/drawing/2014/main" id="{D5AA0299-2D25-95C7-CB3F-6F32C724814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0011" y="1928812"/>
            <a:ext cx="4524375" cy="3000375"/>
          </a:xfrm>
          <a:prstGeom prst="rect">
            <a:avLst/>
          </a:prstGeom>
        </p:spPr>
      </p:pic>
      <p:sp>
        <p:nvSpPr>
          <p:cNvPr id="6" name="object 5">
            <a:extLst>
              <a:ext uri="{FF2B5EF4-FFF2-40B4-BE49-F238E27FC236}">
                <a16:creationId xmlns:a16="http://schemas.microsoft.com/office/drawing/2014/main" id="{F9F54396-1C15-1C6B-4965-A77586749AEE}"/>
              </a:ext>
            </a:extLst>
          </p:cNvPr>
          <p:cNvSpPr txBox="1"/>
          <p:nvPr/>
        </p:nvSpPr>
        <p:spPr>
          <a:xfrm>
            <a:off x="5544152" y="2731452"/>
            <a:ext cx="3807238" cy="24487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 marR="5080">
              <a:lnSpc>
                <a:spcPct val="104900"/>
              </a:lnSpc>
              <a:spcBef>
                <a:spcPts val="35"/>
              </a:spcBef>
            </a:pPr>
            <a:r>
              <a:rPr sz="1550" spc="35" dirty="0">
                <a:solidFill>
                  <a:schemeClr val="bg1"/>
                </a:solidFill>
                <a:latin typeface="Calibri"/>
                <a:cs typeface="Calibri"/>
              </a:rPr>
              <a:t>95</a:t>
            </a:r>
            <a:r>
              <a:rPr sz="1550" spc="15" dirty="0">
                <a:solidFill>
                  <a:schemeClr val="bg1"/>
                </a:solidFill>
                <a:latin typeface="Calibri"/>
                <a:cs typeface="Calibri"/>
              </a:rPr>
              <a:t>%</a:t>
            </a:r>
            <a:r>
              <a:rPr sz="1550" spc="-13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15" dirty="0">
                <a:solidFill>
                  <a:schemeClr val="bg1"/>
                </a:solidFill>
                <a:latin typeface="Calibri"/>
                <a:cs typeface="Calibri"/>
              </a:rPr>
              <a:t>c</a:t>
            </a:r>
            <a:r>
              <a:rPr sz="1550" dirty="0">
                <a:solidFill>
                  <a:schemeClr val="bg1"/>
                </a:solidFill>
                <a:latin typeface="Calibri"/>
                <a:cs typeface="Calibri"/>
              </a:rPr>
              <a:t>o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n</a:t>
            </a:r>
            <a:r>
              <a:rPr sz="1550" spc="-35" dirty="0">
                <a:solidFill>
                  <a:schemeClr val="bg1"/>
                </a:solidFill>
                <a:latin typeface="Calibri"/>
                <a:cs typeface="Calibri"/>
              </a:rPr>
              <a:t>f</a:t>
            </a:r>
            <a:r>
              <a:rPr sz="1550" spc="15" dirty="0">
                <a:solidFill>
                  <a:schemeClr val="bg1"/>
                </a:solidFill>
                <a:latin typeface="Calibri"/>
                <a:cs typeface="Calibri"/>
              </a:rPr>
              <a:t>i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d</a:t>
            </a:r>
            <a:r>
              <a:rPr sz="1550" spc="-35" dirty="0">
                <a:solidFill>
                  <a:schemeClr val="bg1"/>
                </a:solidFill>
                <a:latin typeface="Calibri"/>
                <a:cs typeface="Calibri"/>
              </a:rPr>
              <a:t>e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nc</a:t>
            </a:r>
            <a:r>
              <a:rPr sz="1550" spc="10" dirty="0">
                <a:solidFill>
                  <a:schemeClr val="bg1"/>
                </a:solidFill>
                <a:latin typeface="Calibri"/>
                <a:cs typeface="Calibri"/>
              </a:rPr>
              <a:t>e</a:t>
            </a:r>
            <a:r>
              <a:rPr sz="1550" spc="-14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15" dirty="0">
                <a:solidFill>
                  <a:schemeClr val="bg1"/>
                </a:solidFill>
                <a:latin typeface="Calibri"/>
                <a:cs typeface="Calibri"/>
              </a:rPr>
              <a:t>i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n</a:t>
            </a:r>
            <a:r>
              <a:rPr sz="1550" spc="-5" dirty="0">
                <a:solidFill>
                  <a:schemeClr val="bg1"/>
                </a:solidFill>
                <a:latin typeface="Calibri"/>
                <a:cs typeface="Calibri"/>
              </a:rPr>
              <a:t>t</a:t>
            </a:r>
            <a:r>
              <a:rPr sz="1550" spc="-30" dirty="0">
                <a:solidFill>
                  <a:schemeClr val="bg1"/>
                </a:solidFill>
                <a:latin typeface="Calibri"/>
                <a:cs typeface="Calibri"/>
              </a:rPr>
              <a:t>e</a:t>
            </a:r>
            <a:r>
              <a:rPr sz="1550" spc="-20" dirty="0">
                <a:solidFill>
                  <a:schemeClr val="bg1"/>
                </a:solidFill>
                <a:latin typeface="Calibri"/>
                <a:cs typeface="Calibri"/>
              </a:rPr>
              <a:t>r</a:t>
            </a:r>
            <a:r>
              <a:rPr sz="1550" spc="-30" dirty="0">
                <a:solidFill>
                  <a:schemeClr val="bg1"/>
                </a:solidFill>
                <a:latin typeface="Calibri"/>
                <a:cs typeface="Calibri"/>
              </a:rPr>
              <a:t>v</a:t>
            </a:r>
            <a:r>
              <a:rPr sz="1550" dirty="0">
                <a:solidFill>
                  <a:schemeClr val="bg1"/>
                </a:solidFill>
                <a:latin typeface="Calibri"/>
                <a:cs typeface="Calibri"/>
              </a:rPr>
              <a:t>a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l  </a:t>
            </a:r>
            <a:r>
              <a:rPr sz="1550" spc="-25" dirty="0">
                <a:solidFill>
                  <a:schemeClr val="bg1"/>
                </a:solidFill>
                <a:latin typeface="Calibri"/>
                <a:cs typeface="Calibri"/>
              </a:rPr>
              <a:t>(</a:t>
            </a:r>
            <a:r>
              <a:rPr sz="1550" spc="15" dirty="0">
                <a:solidFill>
                  <a:schemeClr val="bg1"/>
                </a:solidFill>
                <a:latin typeface="Calibri"/>
                <a:cs typeface="Calibri"/>
              </a:rPr>
              <a:t>lig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ht</a:t>
            </a:r>
            <a:r>
              <a:rPr sz="1550" spc="-13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b</a:t>
            </a:r>
            <a:r>
              <a:rPr sz="1550" spc="15" dirty="0">
                <a:solidFill>
                  <a:schemeClr val="bg1"/>
                </a:solidFill>
                <a:latin typeface="Calibri"/>
                <a:cs typeface="Calibri"/>
              </a:rPr>
              <a:t>l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u</a:t>
            </a:r>
            <a:r>
              <a:rPr sz="1550" spc="10" dirty="0">
                <a:solidFill>
                  <a:schemeClr val="bg1"/>
                </a:solidFill>
                <a:latin typeface="Calibri"/>
                <a:cs typeface="Calibri"/>
              </a:rPr>
              <a:t>e</a:t>
            </a:r>
            <a:r>
              <a:rPr sz="1550" spc="-9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chemeClr val="bg1"/>
                </a:solidFill>
                <a:latin typeface="Calibri"/>
                <a:cs typeface="Calibri"/>
              </a:rPr>
              <a:t>s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had</a:t>
            </a:r>
            <a:r>
              <a:rPr sz="1550" spc="15" dirty="0">
                <a:solidFill>
                  <a:schemeClr val="bg1"/>
                </a:solidFill>
                <a:latin typeface="Calibri"/>
                <a:cs typeface="Calibri"/>
              </a:rPr>
              <a:t>i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n</a:t>
            </a:r>
            <a:r>
              <a:rPr sz="1550" spc="15" dirty="0">
                <a:solidFill>
                  <a:schemeClr val="bg1"/>
                </a:solidFill>
                <a:latin typeface="Calibri"/>
                <a:cs typeface="Calibri"/>
              </a:rPr>
              <a:t>g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)</a:t>
            </a:r>
            <a:endParaRPr sz="155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71EBB593-FBF5-B98B-0C91-8A22CA653EA5}"/>
              </a:ext>
            </a:extLst>
          </p:cNvPr>
          <p:cNvSpPr txBox="1"/>
          <p:nvPr/>
        </p:nvSpPr>
        <p:spPr>
          <a:xfrm>
            <a:off x="770011" y="5366802"/>
            <a:ext cx="10434587" cy="28770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5200"/>
              </a:lnSpc>
              <a:spcBef>
                <a:spcPts val="90"/>
              </a:spcBef>
            </a:pP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Success</a:t>
            </a:r>
            <a:r>
              <a:rPr sz="1550" spc="-6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bg1"/>
                </a:solidFill>
                <a:latin typeface="Calibri"/>
                <a:cs typeface="Calibri"/>
              </a:rPr>
              <a:t>generally</a:t>
            </a:r>
            <a:r>
              <a:rPr sz="1550" spc="-7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chemeClr val="bg1"/>
                </a:solidFill>
                <a:latin typeface="Calibri"/>
                <a:cs typeface="Calibri"/>
              </a:rPr>
              <a:t>increases</a:t>
            </a:r>
            <a:r>
              <a:rPr sz="1550" spc="-8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chemeClr val="bg1"/>
                </a:solidFill>
                <a:latin typeface="Calibri"/>
                <a:cs typeface="Calibri"/>
              </a:rPr>
              <a:t>over</a:t>
            </a:r>
            <a:r>
              <a:rPr sz="155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15" dirty="0">
                <a:solidFill>
                  <a:schemeClr val="bg1"/>
                </a:solidFill>
                <a:latin typeface="Calibri"/>
                <a:cs typeface="Calibri"/>
              </a:rPr>
              <a:t>time</a:t>
            </a:r>
            <a:r>
              <a:rPr sz="1550" spc="-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since</a:t>
            </a:r>
            <a:r>
              <a:rPr sz="155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30" dirty="0">
                <a:solidFill>
                  <a:schemeClr val="bg1"/>
                </a:solidFill>
                <a:latin typeface="Calibri"/>
                <a:cs typeface="Calibri"/>
              </a:rPr>
              <a:t>2013</a:t>
            </a:r>
            <a:r>
              <a:rPr sz="1550" spc="-10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chemeClr val="bg1"/>
                </a:solidFill>
                <a:latin typeface="Calibri"/>
                <a:cs typeface="Calibri"/>
              </a:rPr>
              <a:t>with</a:t>
            </a:r>
            <a:r>
              <a:rPr sz="1550" spc="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chemeClr val="bg1"/>
                </a:solidFill>
                <a:latin typeface="Calibri"/>
                <a:cs typeface="Calibri"/>
              </a:rPr>
              <a:t>a</a:t>
            </a:r>
            <a:r>
              <a:rPr sz="1550" spc="2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chemeClr val="bg1"/>
                </a:solidFill>
                <a:latin typeface="Calibri"/>
                <a:cs typeface="Calibri"/>
              </a:rPr>
              <a:t>slight</a:t>
            </a:r>
            <a:r>
              <a:rPr sz="1550" spc="-1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chemeClr val="bg1"/>
                </a:solidFill>
                <a:latin typeface="Calibri"/>
                <a:cs typeface="Calibri"/>
              </a:rPr>
              <a:t>dip</a:t>
            </a:r>
            <a:r>
              <a:rPr sz="1550" spc="-5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15" dirty="0">
                <a:solidFill>
                  <a:schemeClr val="bg1"/>
                </a:solidFill>
                <a:latin typeface="Calibri"/>
                <a:cs typeface="Calibri"/>
              </a:rPr>
              <a:t>in</a:t>
            </a:r>
            <a:r>
              <a:rPr sz="1550" spc="9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35" dirty="0">
                <a:solidFill>
                  <a:schemeClr val="bg1"/>
                </a:solidFill>
                <a:latin typeface="Calibri"/>
                <a:cs typeface="Calibri"/>
              </a:rPr>
              <a:t>2018 </a:t>
            </a:r>
            <a:r>
              <a:rPr sz="1550" spc="-33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Success</a:t>
            </a:r>
            <a:r>
              <a:rPr sz="1550" spc="-14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15" dirty="0">
                <a:solidFill>
                  <a:schemeClr val="bg1"/>
                </a:solidFill>
                <a:latin typeface="Calibri"/>
                <a:cs typeface="Calibri"/>
              </a:rPr>
              <a:t>in</a:t>
            </a:r>
            <a:r>
              <a:rPr sz="1550" spc="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chemeClr val="bg1"/>
                </a:solidFill>
                <a:latin typeface="Calibri"/>
                <a:cs typeface="Calibri"/>
              </a:rPr>
              <a:t>recent</a:t>
            </a:r>
            <a:r>
              <a:rPr sz="1550" spc="-13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bg1"/>
                </a:solidFill>
                <a:latin typeface="Calibri"/>
                <a:cs typeface="Calibri"/>
              </a:rPr>
              <a:t>years</a:t>
            </a:r>
            <a:r>
              <a:rPr sz="1550" spc="-13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at</a:t>
            </a:r>
            <a:r>
              <a:rPr sz="1550" spc="-5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bg1"/>
                </a:solidFill>
                <a:latin typeface="Calibri"/>
                <a:cs typeface="Calibri"/>
              </a:rPr>
              <a:t>around</a:t>
            </a:r>
            <a:r>
              <a:rPr sz="1550" spc="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40" dirty="0">
                <a:solidFill>
                  <a:schemeClr val="bg1"/>
                </a:solidFill>
                <a:latin typeface="Calibri"/>
                <a:cs typeface="Calibri"/>
              </a:rPr>
              <a:t>80%</a:t>
            </a:r>
            <a:endParaRPr sz="155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A01089-7809-FD8C-FB75-B8D38D410501}"/>
              </a:ext>
            </a:extLst>
          </p:cNvPr>
          <p:cNvSpPr txBox="1"/>
          <p:nvPr/>
        </p:nvSpPr>
        <p:spPr>
          <a:xfrm>
            <a:off x="770011" y="4514850"/>
            <a:ext cx="104207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data contains several SpaceX launch facilities: Cape Canaveral Space Launch Complex 40, Vandenberg Air Force Base Space Launch Complex 4E and Kennedy Space Center Launch Complex 39A</a:t>
            </a:r>
            <a:endParaRPr lang="en-IN" sz="3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17DFE1-1318-9654-3114-23D9C88BD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14" y="1573457"/>
            <a:ext cx="10135121" cy="281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EE7460-E0C2-44D4-A472-82D903695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20" y="1907442"/>
            <a:ext cx="10522491" cy="379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FB3301-4E61-B71A-01D1-A8A83A72B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426" y="2092274"/>
            <a:ext cx="10408185" cy="198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AE8B8F-3EDA-81BE-0604-693ABA363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311342"/>
            <a:ext cx="10382784" cy="223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BC93C-3DC2-1414-EC56-995DE6704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258" y="2244664"/>
            <a:ext cx="10395484" cy="236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00FEE1-FB77-0837-1AC9-67A31C1A3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84" y="2038278"/>
            <a:ext cx="10351032" cy="278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411481" y="1531620"/>
            <a:ext cx="11498580" cy="503065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0" dirty="0">
                <a:solidFill>
                  <a:schemeClr val="bg1"/>
                </a:solidFill>
                <a:effectLst/>
                <a:latin typeface="Google Sans"/>
              </a:rPr>
              <a:t>Data Collection and Exploration</a:t>
            </a:r>
          </a:p>
          <a:p>
            <a:pPr marL="0" indent="0" algn="l">
              <a:buNone/>
            </a:pPr>
            <a:r>
              <a:rPr lang="en-US" sz="1600" b="0" i="0" dirty="0">
                <a:solidFill>
                  <a:schemeClr val="bg1"/>
                </a:solidFill>
                <a:effectLst/>
                <a:latin typeface="Google Sans"/>
              </a:rPr>
              <a:t>1. Data was gathered from public sources, including the SpaceX API and SpaceX Wikipedia page.</a:t>
            </a:r>
          </a:p>
          <a:p>
            <a:pPr marL="0" indent="0" algn="l">
              <a:buNone/>
            </a:pPr>
            <a:r>
              <a:rPr lang="en-US" sz="1600" b="0" i="0" dirty="0">
                <a:solidFill>
                  <a:schemeClr val="bg1"/>
                </a:solidFill>
                <a:effectLst/>
                <a:latin typeface="Google Sans"/>
              </a:rPr>
              <a:t>2. Data was analyzed and explored using SQL, visualization techniques, Folium maps, and interactive dashboards.</a:t>
            </a:r>
          </a:p>
          <a:p>
            <a:pPr marL="0" indent="0" algn="l">
              <a:buNone/>
            </a:pPr>
            <a:r>
              <a:rPr lang="en-US" sz="1600" dirty="0">
                <a:solidFill>
                  <a:schemeClr val="bg1"/>
                </a:solidFill>
                <a:latin typeface="Google Sans"/>
              </a:rPr>
              <a:t>3. 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Google Sans"/>
              </a:rPr>
              <a:t>Relevant features were identified from the collected data.</a:t>
            </a:r>
          </a:p>
          <a:p>
            <a:pPr algn="l"/>
            <a:r>
              <a:rPr lang="en-US" sz="1600" b="1" i="0" dirty="0">
                <a:solidFill>
                  <a:schemeClr val="bg1"/>
                </a:solidFill>
                <a:effectLst/>
                <a:latin typeface="Google Sans"/>
              </a:rPr>
              <a:t>Data Preprocessing</a:t>
            </a:r>
          </a:p>
          <a:p>
            <a:pPr marL="0" indent="0" algn="l">
              <a:buNone/>
            </a:pPr>
            <a:r>
              <a:rPr lang="en-US" sz="1600" b="0" i="0" dirty="0">
                <a:solidFill>
                  <a:schemeClr val="bg1"/>
                </a:solidFill>
                <a:effectLst/>
                <a:latin typeface="Google Sans"/>
              </a:rPr>
              <a:t>1. Categorical variables were encoded using one-hot encoding to transform them into binary representations.</a:t>
            </a:r>
          </a:p>
          <a:p>
            <a:pPr marL="0" indent="0" algn="l">
              <a:buNone/>
            </a:pPr>
            <a:r>
              <a:rPr lang="en-US" sz="1600" b="0" i="0" dirty="0">
                <a:solidFill>
                  <a:schemeClr val="bg1"/>
                </a:solidFill>
                <a:effectLst/>
                <a:latin typeface="Google Sans"/>
              </a:rPr>
              <a:t>2. Data was standardized to ensure consistent scales and improve machine learning performance.</a:t>
            </a:r>
          </a:p>
          <a:p>
            <a:pPr algn="l"/>
            <a:r>
              <a:rPr lang="en-US" sz="1600" b="1" i="0" dirty="0">
                <a:solidFill>
                  <a:schemeClr val="bg1"/>
                </a:solidFill>
                <a:effectLst/>
                <a:latin typeface="Google Sans"/>
              </a:rPr>
              <a:t>Machine Learning Model Selection</a:t>
            </a:r>
          </a:p>
          <a:p>
            <a:pPr marL="0" indent="0" algn="l">
              <a:buNone/>
            </a:pPr>
            <a:r>
              <a:rPr lang="en-US" sz="1600" b="0" i="0" dirty="0">
                <a:solidFill>
                  <a:schemeClr val="bg1"/>
                </a:solidFill>
                <a:effectLst/>
                <a:latin typeface="Google Sans"/>
              </a:rPr>
              <a:t>1.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Google Sans"/>
              </a:rPr>
              <a:t>GridSearchCV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Google Sans"/>
              </a:rPr>
              <a:t> was employed to identify optimal hyperparameters for various machine learning models.</a:t>
            </a:r>
          </a:p>
          <a:p>
            <a:pPr marL="0" indent="0" algn="l">
              <a:buNone/>
            </a:pPr>
            <a:r>
              <a:rPr lang="en-US" sz="1600" b="0" i="0" dirty="0">
                <a:solidFill>
                  <a:schemeClr val="bg1"/>
                </a:solidFill>
                <a:effectLst/>
                <a:latin typeface="Google Sans"/>
              </a:rPr>
              <a:t>2. Logistic Regression, Support Vector Machine, Decision Tree Classifier, and K-Nearest Neighbors models were developed.</a:t>
            </a:r>
          </a:p>
          <a:p>
            <a:pPr algn="l"/>
            <a:r>
              <a:rPr lang="en-US" sz="1600" b="1" i="0" dirty="0">
                <a:solidFill>
                  <a:schemeClr val="bg1"/>
                </a:solidFill>
                <a:effectLst/>
                <a:latin typeface="Google Sans"/>
              </a:rPr>
              <a:t>Model Performance Evaluation</a:t>
            </a:r>
          </a:p>
          <a:p>
            <a:pPr marL="0" indent="0" algn="l">
              <a:buNone/>
            </a:pPr>
            <a:r>
              <a:rPr lang="en-US" sz="1600" dirty="0">
                <a:solidFill>
                  <a:schemeClr val="bg1"/>
                </a:solidFill>
                <a:latin typeface="Google Sans"/>
              </a:rPr>
              <a:t>1. 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Google Sans"/>
              </a:rPr>
              <a:t>All machine learning models exhibited similar performance, achieving approximately 83% accuracy in predicting successful SpaceX landings.</a:t>
            </a:r>
          </a:p>
          <a:p>
            <a:pPr marL="0" indent="0" algn="l">
              <a:buNone/>
            </a:pPr>
            <a:r>
              <a:rPr lang="en-US" sz="1600" b="0" i="0" dirty="0">
                <a:solidFill>
                  <a:schemeClr val="bg1"/>
                </a:solidFill>
                <a:effectLst/>
                <a:latin typeface="Google Sans"/>
              </a:rPr>
              <a:t>2. The need for additional data to enhance model accuracy and make definitive conclusions was acknowledged.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B202AD-F1B6-7FDC-F2B5-16BBA4C8C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777" y="2311342"/>
            <a:ext cx="10630446" cy="223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91C397-77DB-9412-B1EC-427803BE7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77888"/>
            <a:ext cx="10268478" cy="433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1045FD-AD73-549C-51ED-FD3B96EF1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060" y="2324043"/>
            <a:ext cx="10293879" cy="220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4436C1-48F3-4522-5F8A-D6C20D094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346" y="1973481"/>
            <a:ext cx="10312930" cy="384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Locations on Global Map</a:t>
            </a:r>
          </a:p>
        </p:txBody>
      </p:sp>
      <p:pic>
        <p:nvPicPr>
          <p:cNvPr id="4" name="object 6">
            <a:extLst>
              <a:ext uri="{FF2B5EF4-FFF2-40B4-BE49-F238E27FC236}">
                <a16:creationId xmlns:a16="http://schemas.microsoft.com/office/drawing/2014/main" id="{D36B62DF-64C3-4370-E155-75DF8CCC5A9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7250" y="1624012"/>
            <a:ext cx="10277475" cy="3609975"/>
          </a:xfrm>
          <a:prstGeom prst="rect">
            <a:avLst/>
          </a:prstGeom>
        </p:spPr>
      </p:pic>
      <p:sp>
        <p:nvSpPr>
          <p:cNvPr id="6" name="object 5">
            <a:extLst>
              <a:ext uri="{FF2B5EF4-FFF2-40B4-BE49-F238E27FC236}">
                <a16:creationId xmlns:a16="http://schemas.microsoft.com/office/drawing/2014/main" id="{8D1BD272-9EA8-9E5F-6C12-548B11BF57C6}"/>
              </a:ext>
            </a:extLst>
          </p:cNvPr>
          <p:cNvSpPr txBox="1"/>
          <p:nvPr/>
        </p:nvSpPr>
        <p:spPr>
          <a:xfrm>
            <a:off x="857249" y="5530532"/>
            <a:ext cx="10333489" cy="631583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 marR="5080">
              <a:lnSpc>
                <a:spcPts val="2250"/>
              </a:lnSpc>
              <a:spcBef>
                <a:spcPts val="325"/>
              </a:spcBef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left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Calibri"/>
                <a:cs typeface="Calibri"/>
              </a:rPr>
              <a:t>map</a:t>
            </a:r>
            <a:r>
              <a:rPr sz="20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shows</a:t>
            </a:r>
            <a:r>
              <a:rPr sz="2000" spc="-1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all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launch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sites</a:t>
            </a:r>
            <a:r>
              <a:rPr sz="2000" spc="-114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relative</a:t>
            </a:r>
            <a:r>
              <a:rPr sz="2000" spc="-1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US</a:t>
            </a:r>
            <a:r>
              <a:rPr sz="2000" spc="-9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15" dirty="0">
                <a:solidFill>
                  <a:srgbClr val="404040"/>
                </a:solidFill>
                <a:latin typeface="Calibri"/>
                <a:cs typeface="Calibri"/>
              </a:rPr>
              <a:t>map.</a:t>
            </a:r>
            <a:r>
              <a:rPr sz="20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right</a:t>
            </a:r>
            <a:r>
              <a:rPr sz="20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Calibri"/>
                <a:cs typeface="Calibri"/>
              </a:rPr>
              <a:t>map</a:t>
            </a:r>
            <a:r>
              <a:rPr sz="20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shows</a:t>
            </a:r>
            <a:r>
              <a:rPr sz="2000" spc="-1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two</a:t>
            </a:r>
            <a:r>
              <a:rPr sz="2000" spc="-1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Florida</a:t>
            </a:r>
            <a:r>
              <a:rPr sz="2000" spc="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launch </a:t>
            </a:r>
            <a:r>
              <a:rPr sz="2000" spc="-434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sites</a:t>
            </a:r>
            <a:r>
              <a:rPr sz="2000" spc="-1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since</a:t>
            </a:r>
            <a:r>
              <a:rPr sz="2000" spc="-1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they</a:t>
            </a:r>
            <a:r>
              <a:rPr sz="2000" spc="-9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2000" spc="-1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very</a:t>
            </a:r>
            <a:r>
              <a:rPr sz="2000" spc="-9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close</a:t>
            </a:r>
            <a:r>
              <a:rPr sz="2000" spc="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000" spc="-1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each</a:t>
            </a:r>
            <a:r>
              <a:rPr sz="2000" spc="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10" dirty="0">
                <a:solidFill>
                  <a:srgbClr val="404040"/>
                </a:solidFill>
                <a:latin typeface="Calibri"/>
                <a:cs typeface="Calibri"/>
              </a:rPr>
              <a:t>other.</a:t>
            </a:r>
            <a:r>
              <a:rPr sz="2000" spc="-2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All</a:t>
            </a:r>
            <a:r>
              <a:rPr sz="2000" spc="-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launch</a:t>
            </a:r>
            <a:r>
              <a:rPr sz="2000" spc="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sites</a:t>
            </a:r>
            <a:r>
              <a:rPr sz="2000" spc="-114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2000" spc="-1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near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114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ocean.</a:t>
            </a:r>
            <a:endParaRPr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Color-coded launch markers</a:t>
            </a:r>
          </a:p>
        </p:txBody>
      </p:sp>
      <p:pic>
        <p:nvPicPr>
          <p:cNvPr id="2" name="object 6">
            <a:extLst>
              <a:ext uri="{FF2B5EF4-FFF2-40B4-BE49-F238E27FC236}">
                <a16:creationId xmlns:a16="http://schemas.microsoft.com/office/drawing/2014/main" id="{B93BC4FA-787E-F3D3-D1A5-050AFDCA4B7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17936" y="1671637"/>
            <a:ext cx="5619750" cy="3514725"/>
          </a:xfrm>
          <a:prstGeom prst="rect">
            <a:avLst/>
          </a:prstGeom>
        </p:spPr>
      </p:pic>
      <p:sp>
        <p:nvSpPr>
          <p:cNvPr id="4" name="object 5">
            <a:extLst>
              <a:ext uri="{FF2B5EF4-FFF2-40B4-BE49-F238E27FC236}">
                <a16:creationId xmlns:a16="http://schemas.microsoft.com/office/drawing/2014/main" id="{73B0FCEB-EB7F-1C14-2764-A3558E02A110}"/>
              </a:ext>
            </a:extLst>
          </p:cNvPr>
          <p:cNvSpPr txBox="1"/>
          <p:nvPr/>
        </p:nvSpPr>
        <p:spPr>
          <a:xfrm>
            <a:off x="1230312" y="5459785"/>
            <a:ext cx="9998710" cy="62103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 marR="5080">
              <a:lnSpc>
                <a:spcPts val="2250"/>
              </a:lnSpc>
              <a:spcBef>
                <a:spcPts val="325"/>
              </a:spcBef>
            </a:pP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Clusters</a:t>
            </a:r>
            <a:r>
              <a:rPr sz="2000" spc="-1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on</a:t>
            </a:r>
            <a:r>
              <a:rPr sz="2000" spc="-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Folium</a:t>
            </a:r>
            <a:r>
              <a:rPr sz="2000" spc="-1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25" dirty="0">
                <a:solidFill>
                  <a:srgbClr val="404040"/>
                </a:solidFill>
                <a:latin typeface="Calibri"/>
                <a:cs typeface="Calibri"/>
              </a:rPr>
              <a:t>map</a:t>
            </a:r>
            <a:r>
              <a:rPr sz="20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can be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clicked</a:t>
            </a:r>
            <a:r>
              <a:rPr sz="2000" spc="-1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on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000" spc="-1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display</a:t>
            </a:r>
            <a:r>
              <a:rPr sz="2000" spc="-2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each</a:t>
            </a:r>
            <a:r>
              <a:rPr sz="2000" spc="-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successful</a:t>
            </a:r>
            <a:r>
              <a:rPr sz="20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landing</a:t>
            </a:r>
            <a:r>
              <a:rPr sz="20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(green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icon)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failed </a:t>
            </a:r>
            <a:r>
              <a:rPr sz="2000" spc="-434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landing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(red</a:t>
            </a:r>
            <a:r>
              <a:rPr sz="20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icon).</a:t>
            </a:r>
            <a:r>
              <a:rPr sz="20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15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this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example</a:t>
            </a:r>
            <a:r>
              <a:rPr sz="2000" spc="-2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75" dirty="0">
                <a:solidFill>
                  <a:srgbClr val="404040"/>
                </a:solidFill>
                <a:latin typeface="Calibri"/>
                <a:cs typeface="Calibri"/>
              </a:rPr>
              <a:t>VAFB</a:t>
            </a:r>
            <a:r>
              <a:rPr sz="2000" spc="-1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SLC-4E</a:t>
            </a:r>
            <a:r>
              <a:rPr sz="2000" spc="-1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shows</a:t>
            </a:r>
            <a:r>
              <a:rPr sz="2000" spc="-114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4</a:t>
            </a:r>
            <a:r>
              <a:rPr sz="2000" spc="-1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successful</a:t>
            </a:r>
            <a:r>
              <a:rPr sz="2000" spc="-9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landings</a:t>
            </a:r>
            <a:r>
              <a:rPr sz="2000" spc="-114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6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failed</a:t>
            </a:r>
            <a:r>
              <a:rPr sz="2000" spc="-1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landings.</a:t>
            </a:r>
            <a:endParaRPr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Key Locations Proximity</a:t>
            </a:r>
          </a:p>
        </p:txBody>
      </p:sp>
      <p:grpSp>
        <p:nvGrpSpPr>
          <p:cNvPr id="2" name="object 6">
            <a:extLst>
              <a:ext uri="{FF2B5EF4-FFF2-40B4-BE49-F238E27FC236}">
                <a16:creationId xmlns:a16="http://schemas.microsoft.com/office/drawing/2014/main" id="{6DD58284-C2E1-E9C5-92D1-A6A87A716F52}"/>
              </a:ext>
            </a:extLst>
          </p:cNvPr>
          <p:cNvGrpSpPr/>
          <p:nvPr/>
        </p:nvGrpSpPr>
        <p:grpSpPr>
          <a:xfrm>
            <a:off x="1095375" y="1790700"/>
            <a:ext cx="9210675" cy="3276600"/>
            <a:chOff x="1095375" y="1838325"/>
            <a:chExt cx="9210675" cy="3276600"/>
          </a:xfrm>
        </p:grpSpPr>
        <p:pic>
          <p:nvPicPr>
            <p:cNvPr id="4" name="object 7">
              <a:extLst>
                <a:ext uri="{FF2B5EF4-FFF2-40B4-BE49-F238E27FC236}">
                  <a16:creationId xmlns:a16="http://schemas.microsoft.com/office/drawing/2014/main" id="{DFC078BA-F53B-28B6-B30F-7AB63A57378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5375" y="1838325"/>
              <a:ext cx="8391525" cy="1724025"/>
            </a:xfrm>
            <a:prstGeom prst="rect">
              <a:avLst/>
            </a:prstGeom>
          </p:spPr>
        </p:pic>
        <p:pic>
          <p:nvPicPr>
            <p:cNvPr id="6" name="object 8">
              <a:extLst>
                <a:ext uri="{FF2B5EF4-FFF2-40B4-BE49-F238E27FC236}">
                  <a16:creationId xmlns:a16="http://schemas.microsoft.com/office/drawing/2014/main" id="{6E9B8F9A-724D-BBF4-4CED-91623D16A05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00350" y="3552825"/>
              <a:ext cx="3409950" cy="1514475"/>
            </a:xfrm>
            <a:prstGeom prst="rect">
              <a:avLst/>
            </a:prstGeom>
          </p:spPr>
        </p:pic>
        <p:pic>
          <p:nvPicPr>
            <p:cNvPr id="7" name="object 9">
              <a:extLst>
                <a:ext uri="{FF2B5EF4-FFF2-40B4-BE49-F238E27FC236}">
                  <a16:creationId xmlns:a16="http://schemas.microsoft.com/office/drawing/2014/main" id="{3E4C6AF2-1D07-8272-72F6-A4C9E409FB5B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10300" y="3552825"/>
              <a:ext cx="4095750" cy="1562100"/>
            </a:xfrm>
            <a:prstGeom prst="rect">
              <a:avLst/>
            </a:prstGeom>
          </p:spPr>
        </p:pic>
      </p:grpSp>
      <p:sp>
        <p:nvSpPr>
          <p:cNvPr id="9" name="object 5">
            <a:extLst>
              <a:ext uri="{FF2B5EF4-FFF2-40B4-BE49-F238E27FC236}">
                <a16:creationId xmlns:a16="http://schemas.microsoft.com/office/drawing/2014/main" id="{B4081985-3444-DDC3-1477-4A5F1BE7AB10}"/>
              </a:ext>
            </a:extLst>
          </p:cNvPr>
          <p:cNvSpPr txBox="1"/>
          <p:nvPr/>
        </p:nvSpPr>
        <p:spPr>
          <a:xfrm>
            <a:off x="770011" y="5397556"/>
            <a:ext cx="10739999" cy="106934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 marR="5080" algn="just">
              <a:lnSpc>
                <a:spcPct val="80300"/>
              </a:lnSpc>
              <a:spcBef>
                <a:spcPts val="600"/>
              </a:spcBef>
            </a:pP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Using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KSC 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LC-39A 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as an 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example,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launch 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sites 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are 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very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close 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to </a:t>
            </a:r>
            <a:r>
              <a:rPr sz="2000" spc="-80" dirty="0">
                <a:solidFill>
                  <a:srgbClr val="404040"/>
                </a:solidFill>
                <a:latin typeface="Calibri"/>
                <a:cs typeface="Calibri"/>
              </a:rPr>
              <a:t>railways 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for 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large 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part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and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supply</a:t>
            </a:r>
            <a:r>
              <a:rPr lang="en-US"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transportation. 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Launch 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sites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are close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to </a:t>
            </a:r>
            <a:r>
              <a:rPr sz="2000" spc="-55" dirty="0">
                <a:solidFill>
                  <a:srgbClr val="404040"/>
                </a:solidFill>
                <a:latin typeface="Calibri"/>
                <a:cs typeface="Calibri"/>
              </a:rPr>
              <a:t>highways </a:t>
            </a:r>
            <a:r>
              <a:rPr sz="2000" spc="-80" dirty="0">
                <a:solidFill>
                  <a:srgbClr val="404040"/>
                </a:solidFill>
                <a:latin typeface="Calibri"/>
                <a:cs typeface="Calibri"/>
              </a:rPr>
              <a:t>for </a:t>
            </a:r>
            <a:r>
              <a:rPr sz="2000" spc="15" dirty="0">
                <a:solidFill>
                  <a:srgbClr val="404040"/>
                </a:solidFill>
                <a:latin typeface="Calibri"/>
                <a:cs typeface="Calibri"/>
              </a:rPr>
              <a:t>human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and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supply 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transport. Launch sites</a:t>
            </a:r>
            <a:r>
              <a:rPr lang="en-US"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are 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also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close 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to 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coasts 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and 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relatively 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far 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from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cities </a:t>
            </a:r>
            <a:r>
              <a:rPr sz="2000" spc="25" dirty="0">
                <a:solidFill>
                  <a:srgbClr val="404040"/>
                </a:solidFill>
                <a:latin typeface="Calibri"/>
                <a:cs typeface="Calibri"/>
              </a:rPr>
              <a:t>so 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that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launch 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failures 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can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land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in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sea </a:t>
            </a:r>
            <a:r>
              <a:rPr sz="2000" spc="-7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lang="en-US" sz="20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avoid</a:t>
            </a:r>
            <a:r>
              <a:rPr sz="2000" spc="-2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90" dirty="0">
                <a:solidFill>
                  <a:srgbClr val="404040"/>
                </a:solidFill>
                <a:latin typeface="Calibri"/>
                <a:cs typeface="Calibri"/>
              </a:rPr>
              <a:t>rockets</a:t>
            </a:r>
            <a:r>
              <a:rPr sz="2000" spc="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falling</a:t>
            </a:r>
            <a:r>
              <a:rPr sz="2000" spc="-1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densely</a:t>
            </a:r>
            <a:r>
              <a:rPr sz="2000" spc="-10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populated</a:t>
            </a:r>
            <a:r>
              <a:rPr sz="2000" spc="-254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areas</a:t>
            </a:r>
            <a:r>
              <a:rPr lang="en-US" sz="2000" spc="5" dirty="0">
                <a:solidFill>
                  <a:srgbClr val="404040"/>
                </a:solidFill>
                <a:latin typeface="Calibri"/>
                <a:cs typeface="Calibri"/>
              </a:rPr>
              <a:t> parts</a:t>
            </a:r>
            <a:endParaRPr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launches across launch sites</a:t>
            </a:r>
          </a:p>
        </p:txBody>
      </p:sp>
      <p:grpSp>
        <p:nvGrpSpPr>
          <p:cNvPr id="2" name="object 6">
            <a:extLst>
              <a:ext uri="{FF2B5EF4-FFF2-40B4-BE49-F238E27FC236}">
                <a16:creationId xmlns:a16="http://schemas.microsoft.com/office/drawing/2014/main" id="{C767C395-9AC4-B070-68C7-74A7A4E1FE3E}"/>
              </a:ext>
            </a:extLst>
          </p:cNvPr>
          <p:cNvGrpSpPr/>
          <p:nvPr/>
        </p:nvGrpSpPr>
        <p:grpSpPr>
          <a:xfrm>
            <a:off x="2295525" y="1813560"/>
            <a:ext cx="7600950" cy="2800350"/>
            <a:chOff x="1981200" y="1962150"/>
            <a:chExt cx="7600950" cy="2800350"/>
          </a:xfrm>
        </p:grpSpPr>
        <p:pic>
          <p:nvPicPr>
            <p:cNvPr id="4" name="object 7">
              <a:extLst>
                <a:ext uri="{FF2B5EF4-FFF2-40B4-BE49-F238E27FC236}">
                  <a16:creationId xmlns:a16="http://schemas.microsoft.com/office/drawing/2014/main" id="{E7A2887A-66F6-90FB-161B-E49177813F4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72425" y="2190750"/>
              <a:ext cx="1085850" cy="666750"/>
            </a:xfrm>
            <a:prstGeom prst="rect">
              <a:avLst/>
            </a:prstGeom>
          </p:spPr>
        </p:pic>
        <p:pic>
          <p:nvPicPr>
            <p:cNvPr id="6" name="object 8">
              <a:extLst>
                <a:ext uri="{FF2B5EF4-FFF2-40B4-BE49-F238E27FC236}">
                  <a16:creationId xmlns:a16="http://schemas.microsoft.com/office/drawing/2014/main" id="{E35B9F27-5CF9-30B9-A44F-E07F88E7FC9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81200" y="1962150"/>
              <a:ext cx="7600950" cy="2800350"/>
            </a:xfrm>
            <a:prstGeom prst="rect">
              <a:avLst/>
            </a:prstGeom>
          </p:spPr>
        </p:pic>
      </p:grpSp>
      <p:sp>
        <p:nvSpPr>
          <p:cNvPr id="7" name="object 5">
            <a:extLst>
              <a:ext uri="{FF2B5EF4-FFF2-40B4-BE49-F238E27FC236}">
                <a16:creationId xmlns:a16="http://schemas.microsoft.com/office/drawing/2014/main" id="{F69387A9-82C3-7C15-A872-8E9C295C4492}"/>
              </a:ext>
            </a:extLst>
          </p:cNvPr>
          <p:cNvSpPr txBox="1"/>
          <p:nvPr/>
        </p:nvSpPr>
        <p:spPr>
          <a:xfrm>
            <a:off x="770011" y="5004688"/>
            <a:ext cx="10729839" cy="143308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ct val="89700"/>
              </a:lnSpc>
              <a:spcBef>
                <a:spcPts val="375"/>
              </a:spcBef>
            </a:pP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This is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distribution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of successful landings across all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launch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sites.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CCAFS LC-40 is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old </a:t>
            </a:r>
            <a:r>
              <a:rPr sz="2000" spc="15" dirty="0">
                <a:solidFill>
                  <a:srgbClr val="404040"/>
                </a:solidFill>
                <a:latin typeface="Calibri"/>
                <a:cs typeface="Calibri"/>
              </a:rPr>
              <a:t>name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of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CCAFS SLC-40 </a:t>
            </a:r>
            <a:r>
              <a:rPr sz="2000" spc="25" dirty="0">
                <a:solidFill>
                  <a:srgbClr val="404040"/>
                </a:solidFill>
                <a:latin typeface="Calibri"/>
                <a:cs typeface="Calibri"/>
              </a:rPr>
              <a:t>so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CCAFS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and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KSC </a:t>
            </a:r>
            <a:r>
              <a:rPr sz="2000" spc="-55" dirty="0">
                <a:solidFill>
                  <a:srgbClr val="404040"/>
                </a:solidFill>
                <a:latin typeface="Calibri"/>
                <a:cs typeface="Calibri"/>
              </a:rPr>
              <a:t>have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000" spc="25" dirty="0">
                <a:solidFill>
                  <a:srgbClr val="404040"/>
                </a:solidFill>
                <a:latin typeface="Calibri"/>
                <a:cs typeface="Calibri"/>
              </a:rPr>
              <a:t>same 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amount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of successful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landings,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but 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a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majority of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lang="en-US" sz="20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successful</a:t>
            </a:r>
            <a:r>
              <a:rPr sz="20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landings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000" spc="-10" dirty="0">
                <a:solidFill>
                  <a:srgbClr val="404040"/>
                </a:solidFill>
                <a:latin typeface="Calibri"/>
                <a:cs typeface="Calibri"/>
              </a:rPr>
              <a:t>were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performed</a:t>
            </a:r>
            <a:r>
              <a:rPr sz="2000" spc="-1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before</a:t>
            </a:r>
            <a:r>
              <a:rPr sz="2000" spc="-1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15" dirty="0">
                <a:solidFill>
                  <a:srgbClr val="404040"/>
                </a:solidFill>
                <a:latin typeface="Calibri"/>
                <a:cs typeface="Calibri"/>
              </a:rPr>
              <a:t>name</a:t>
            </a:r>
            <a:r>
              <a:rPr sz="2000" spc="-1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change.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75" dirty="0">
                <a:solidFill>
                  <a:srgbClr val="404040"/>
                </a:solidFill>
                <a:latin typeface="Calibri"/>
                <a:cs typeface="Calibri"/>
              </a:rPr>
              <a:t>VAFB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has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smallest</a:t>
            </a:r>
            <a:r>
              <a:rPr sz="2000" spc="-1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share</a:t>
            </a:r>
            <a:r>
              <a:rPr sz="2000" spc="-1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000" spc="-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successful</a:t>
            </a:r>
            <a:r>
              <a:rPr lang="en-US" sz="20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landings.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This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Calibri"/>
                <a:cs typeface="Calibri"/>
              </a:rPr>
              <a:t>may</a:t>
            </a:r>
            <a:r>
              <a:rPr sz="2000" spc="-2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be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due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000" spc="-1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000" spc="-170" dirty="0">
                <a:solidFill>
                  <a:srgbClr val="404040"/>
                </a:solidFill>
                <a:latin typeface="Calibri"/>
                <a:cs typeface="Calibri"/>
              </a:rPr>
              <a:t>a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smaller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15" dirty="0">
                <a:solidFill>
                  <a:srgbClr val="404040"/>
                </a:solidFill>
                <a:latin typeface="Calibri"/>
                <a:cs typeface="Calibri"/>
              </a:rPr>
              <a:t>sample</a:t>
            </a:r>
            <a:r>
              <a:rPr sz="2000" spc="-1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000" spc="-15" dirty="0">
                <a:solidFill>
                  <a:srgbClr val="404040"/>
                </a:solidFill>
                <a:latin typeface="Calibri"/>
                <a:cs typeface="Calibri"/>
              </a:rPr>
              <a:t>an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increase</a:t>
            </a:r>
            <a:r>
              <a:rPr sz="2000" spc="-1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000" spc="-15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difficulty</a:t>
            </a:r>
            <a:r>
              <a:rPr sz="2000" spc="-1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launching</a:t>
            </a:r>
            <a:r>
              <a:rPr sz="20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alibri"/>
                <a:cs typeface="Calibri"/>
              </a:rPr>
              <a:t>on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000" spc="25" dirty="0">
                <a:solidFill>
                  <a:srgbClr val="404040"/>
                </a:solidFill>
                <a:latin typeface="Calibri"/>
                <a:cs typeface="Calibri"/>
              </a:rPr>
              <a:t>west coast</a:t>
            </a:r>
            <a:r>
              <a:rPr sz="2000" spc="25" dirty="0">
                <a:solidFill>
                  <a:srgbClr val="404040"/>
                </a:solidFill>
                <a:latin typeface="Calibri"/>
                <a:cs typeface="Calibri"/>
              </a:rPr>
              <a:t>.</a:t>
            </a:r>
            <a:r>
              <a:rPr lang="en-US" sz="20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endParaRPr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729614" y="1451610"/>
            <a:ext cx="6231255" cy="228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000" b="1" i="0" dirty="0">
                <a:solidFill>
                  <a:schemeClr val="bg1"/>
                </a:solidFill>
                <a:effectLst/>
                <a:latin typeface="Google Sans"/>
              </a:rPr>
              <a:t>Project Overview</a:t>
            </a:r>
          </a:p>
          <a:p>
            <a:r>
              <a:rPr lang="en-US" sz="2000" b="0" i="0" dirty="0">
                <a:solidFill>
                  <a:schemeClr val="bg1"/>
                </a:solidFill>
                <a:effectLst/>
                <a:latin typeface="Google Sans"/>
              </a:rPr>
              <a:t>SpaceX's Falcon 9 rocket offers the most competitive pricing in the industry, with a launch cost of $62 million compared to its rivals' upwards of $165 million.</a:t>
            </a:r>
          </a:p>
          <a:p>
            <a:r>
              <a:rPr lang="en-US" sz="2000" b="0" i="0" dirty="0">
                <a:solidFill>
                  <a:schemeClr val="bg1"/>
                </a:solidFill>
                <a:effectLst/>
                <a:latin typeface="Google Sans"/>
              </a:rPr>
              <a:t>This cost advantage is primarily attributed to SpaceX's ability to recover and reuse part of the rocket, specifically the first stage</a:t>
            </a:r>
          </a:p>
          <a:p>
            <a:pPr marL="0" indent="0">
              <a:spcBef>
                <a:spcPts val="1400"/>
              </a:spcBef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1026" name="Picture 2" descr="SpaceX Falcon Heavy Rocket: Everything You Need to Know | Digital Trends">
            <a:extLst>
              <a:ext uri="{FF2B5EF4-FFF2-40B4-BE49-F238E27FC236}">
                <a16:creationId xmlns:a16="http://schemas.microsoft.com/office/drawing/2014/main" id="{56E8DA87-D540-AB55-2017-38FCCBC60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737" y="1451610"/>
            <a:ext cx="3941445" cy="262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paceX Falcon 9 rocket launches fifth batch of Iridium satellites">
            <a:extLst>
              <a:ext uri="{FF2B5EF4-FFF2-40B4-BE49-F238E27FC236}">
                <a16:creationId xmlns:a16="http://schemas.microsoft.com/office/drawing/2014/main" id="{643342E6-BA88-9A24-882B-30128750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5" y="3893620"/>
            <a:ext cx="4242435" cy="262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FDA6C5-6378-F60D-AD58-12A44393CD89}"/>
              </a:ext>
            </a:extLst>
          </p:cNvPr>
          <p:cNvSpPr txBox="1"/>
          <p:nvPr/>
        </p:nvSpPr>
        <p:spPr>
          <a:xfrm>
            <a:off x="5189220" y="4377690"/>
            <a:ext cx="68580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i="0" dirty="0">
                <a:solidFill>
                  <a:schemeClr val="bg1"/>
                </a:solidFill>
                <a:effectLst/>
                <a:latin typeface="Google Sans"/>
              </a:rPr>
              <a:t>Project Objectives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Google Sans"/>
              </a:rPr>
              <a:t> Develop a model to predict the price of each SpaceX launch accurately.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Google Sans"/>
              </a:rPr>
              <a:t> Gather and organize publicly available information about SpaceX into a comprehensive dashboard for team members.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Google Sans"/>
              </a:rPr>
              <a:t> Train a machine learning model to forecast the success of SpaceX’s first-stage recovery attempts.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Highest Success Rate Launch Site</a:t>
            </a:r>
          </a:p>
        </p:txBody>
      </p:sp>
      <p:pic>
        <p:nvPicPr>
          <p:cNvPr id="2" name="object 6">
            <a:extLst>
              <a:ext uri="{FF2B5EF4-FFF2-40B4-BE49-F238E27FC236}">
                <a16:creationId xmlns:a16="http://schemas.microsoft.com/office/drawing/2014/main" id="{BEB5B032-2559-0B20-B58E-675CA4D67E1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41936" y="1882140"/>
            <a:ext cx="2571750" cy="2562225"/>
          </a:xfrm>
          <a:prstGeom prst="rect">
            <a:avLst/>
          </a:prstGeom>
        </p:spPr>
      </p:pic>
      <p:pic>
        <p:nvPicPr>
          <p:cNvPr id="4" name="object 8">
            <a:extLst>
              <a:ext uri="{FF2B5EF4-FFF2-40B4-BE49-F238E27FC236}">
                <a16:creationId xmlns:a16="http://schemas.microsoft.com/office/drawing/2014/main" id="{128A49CB-BF69-CD09-35C2-6C7C45D2F00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29575" y="2428875"/>
            <a:ext cx="323850" cy="304800"/>
          </a:xfrm>
          <a:prstGeom prst="rect">
            <a:avLst/>
          </a:prstGeom>
        </p:spPr>
      </p:pic>
      <p:pic>
        <p:nvPicPr>
          <p:cNvPr id="6" name="object 7">
            <a:extLst>
              <a:ext uri="{FF2B5EF4-FFF2-40B4-BE49-F238E27FC236}">
                <a16:creationId xmlns:a16="http://schemas.microsoft.com/office/drawing/2014/main" id="{F546F034-CAB2-34E8-2F66-D062F57A27A6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19042" y="4179570"/>
            <a:ext cx="3400425" cy="152400"/>
          </a:xfrm>
          <a:prstGeom prst="rect">
            <a:avLst/>
          </a:prstGeom>
        </p:spPr>
      </p:pic>
      <p:sp>
        <p:nvSpPr>
          <p:cNvPr id="7" name="object 5">
            <a:extLst>
              <a:ext uri="{FF2B5EF4-FFF2-40B4-BE49-F238E27FC236}">
                <a16:creationId xmlns:a16="http://schemas.microsoft.com/office/drawing/2014/main" id="{7E3797C2-12F3-177E-57CA-200949871DB7}"/>
              </a:ext>
            </a:extLst>
          </p:cNvPr>
          <p:cNvSpPr txBox="1"/>
          <p:nvPr/>
        </p:nvSpPr>
        <p:spPr>
          <a:xfrm>
            <a:off x="1173480" y="5040312"/>
            <a:ext cx="909828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KSC</a:t>
            </a:r>
            <a:r>
              <a:rPr sz="2000" spc="-10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LC-39A</a:t>
            </a:r>
            <a:r>
              <a:rPr sz="2000" spc="-1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has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highest</a:t>
            </a:r>
            <a:r>
              <a:rPr sz="2000" spc="-1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success</a:t>
            </a:r>
            <a:r>
              <a:rPr sz="2000" spc="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75" dirty="0">
                <a:solidFill>
                  <a:srgbClr val="404040"/>
                </a:solidFill>
                <a:latin typeface="Calibri"/>
                <a:cs typeface="Calibri"/>
              </a:rPr>
              <a:t>rate</a:t>
            </a:r>
            <a:r>
              <a:rPr sz="2000" spc="-10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with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Calibri"/>
                <a:cs typeface="Calibri"/>
              </a:rPr>
              <a:t>10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successful</a:t>
            </a:r>
            <a:r>
              <a:rPr sz="2000" spc="-1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landings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3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failed</a:t>
            </a:r>
            <a:r>
              <a:rPr sz="2000" spc="-1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landings.</a:t>
            </a:r>
            <a:endParaRPr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400050" y="514367"/>
            <a:ext cx="10885561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700" dirty="0">
                <a:solidFill>
                  <a:srgbClr val="0B49CB"/>
                </a:solidFill>
                <a:latin typeface="Abadi"/>
              </a:rPr>
              <a:t>Payload Mass Vs Success Vs Booster Version</a:t>
            </a:r>
          </a:p>
          <a:p>
            <a:r>
              <a:rPr lang="en-US" sz="3700" dirty="0">
                <a:solidFill>
                  <a:srgbClr val="0B49CB"/>
                </a:solidFill>
                <a:latin typeface="Abadi"/>
              </a:rPr>
              <a:t>Category</a:t>
            </a:r>
          </a:p>
        </p:txBody>
      </p:sp>
      <p:pic>
        <p:nvPicPr>
          <p:cNvPr id="6" name="object 5">
            <a:extLst>
              <a:ext uri="{FF2B5EF4-FFF2-40B4-BE49-F238E27FC236}">
                <a16:creationId xmlns:a16="http://schemas.microsoft.com/office/drawing/2014/main" id="{BE77F2AB-7584-1CBA-72D3-0BCD2C5C350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4350" y="1560195"/>
            <a:ext cx="11210925" cy="2533650"/>
          </a:xfrm>
          <a:prstGeom prst="roundRect">
            <a:avLst/>
          </a:prstGeom>
        </p:spPr>
      </p:pic>
      <p:sp>
        <p:nvSpPr>
          <p:cNvPr id="7" name="object 7">
            <a:extLst>
              <a:ext uri="{FF2B5EF4-FFF2-40B4-BE49-F238E27FC236}">
                <a16:creationId xmlns:a16="http://schemas.microsoft.com/office/drawing/2014/main" id="{C0B22805-D327-6EA4-09DA-F3203424DE25}"/>
              </a:ext>
            </a:extLst>
          </p:cNvPr>
          <p:cNvSpPr txBox="1"/>
          <p:nvPr/>
        </p:nvSpPr>
        <p:spPr>
          <a:xfrm>
            <a:off x="514350" y="4837747"/>
            <a:ext cx="11210925" cy="118364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ct val="92800"/>
              </a:lnSpc>
              <a:spcBef>
                <a:spcPts val="300"/>
              </a:spcBef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Plotly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dashboard has 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a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Payload range </a:t>
            </a:r>
            <a:r>
              <a:rPr sz="2000" spc="-100" dirty="0">
                <a:solidFill>
                  <a:srgbClr val="404040"/>
                </a:solidFill>
                <a:latin typeface="Calibri"/>
                <a:cs typeface="Calibri"/>
              </a:rPr>
              <a:t>selector. </a:t>
            </a:r>
            <a:r>
              <a:rPr sz="2000" spc="-95" dirty="0">
                <a:solidFill>
                  <a:srgbClr val="404040"/>
                </a:solidFill>
                <a:latin typeface="Calibri"/>
                <a:cs typeface="Calibri"/>
              </a:rPr>
              <a:t>However,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this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is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set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from </a:t>
            </a:r>
            <a:r>
              <a:rPr sz="2000" spc="20" dirty="0">
                <a:solidFill>
                  <a:srgbClr val="404040"/>
                </a:solidFill>
                <a:latin typeface="Calibri"/>
                <a:cs typeface="Calibri"/>
              </a:rPr>
              <a:t>0-10000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instead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of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the </a:t>
            </a:r>
            <a:r>
              <a:rPr sz="2000" spc="-4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Calibri"/>
                <a:cs typeface="Calibri"/>
              </a:rPr>
              <a:t>max</a:t>
            </a:r>
            <a:r>
              <a:rPr sz="2000" spc="-114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Payload</a:t>
            </a:r>
            <a:r>
              <a:rPr sz="2000" spc="-2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0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25" dirty="0">
                <a:solidFill>
                  <a:srgbClr val="404040"/>
                </a:solidFill>
                <a:latin typeface="Calibri"/>
                <a:cs typeface="Calibri"/>
              </a:rPr>
              <a:t>15600.</a:t>
            </a:r>
            <a:r>
              <a:rPr sz="2000" spc="-1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Class</a:t>
            </a:r>
            <a:r>
              <a:rPr sz="2000" spc="-1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indicates</a:t>
            </a:r>
            <a:r>
              <a:rPr sz="2000" spc="-1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1</a:t>
            </a:r>
            <a:r>
              <a:rPr sz="2000" spc="-1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80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2000" spc="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successful</a:t>
            </a:r>
            <a:r>
              <a:rPr sz="2000" spc="-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landing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0</a:t>
            </a:r>
            <a:r>
              <a:rPr sz="2000" spc="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80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failure.</a:t>
            </a:r>
            <a:r>
              <a:rPr sz="2000" spc="-1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Scatter</a:t>
            </a:r>
            <a:r>
              <a:rPr sz="2000" spc="-1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plot</a:t>
            </a:r>
            <a:r>
              <a:rPr sz="2000" spc="-1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also </a:t>
            </a:r>
            <a:r>
              <a:rPr sz="2000" spc="-4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accounts 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for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version 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category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in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color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and number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of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launches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in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point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size. </a:t>
            </a:r>
            <a:r>
              <a:rPr sz="2000" spc="15" dirty="0">
                <a:solidFill>
                  <a:srgbClr val="404040"/>
                </a:solidFill>
                <a:latin typeface="Calibri"/>
                <a:cs typeface="Calibri"/>
              </a:rPr>
              <a:t>In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this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particular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range</a:t>
            </a:r>
            <a:r>
              <a:rPr sz="2000" spc="-18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000" spc="-9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Calibri"/>
                <a:cs typeface="Calibri"/>
              </a:rPr>
              <a:t>0-7500,</a:t>
            </a:r>
            <a:r>
              <a:rPr sz="2000" spc="-204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interestinglythere</a:t>
            </a:r>
            <a:r>
              <a:rPr sz="2000" spc="-1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are</a:t>
            </a:r>
            <a:r>
              <a:rPr sz="2000" spc="-10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two</a:t>
            </a:r>
            <a:r>
              <a:rPr sz="2000" spc="-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failed</a:t>
            </a:r>
            <a:r>
              <a:rPr sz="2000" spc="-16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landings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with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payloads</a:t>
            </a:r>
            <a:r>
              <a:rPr sz="2000" spc="-114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000" spc="-9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80" dirty="0">
                <a:solidFill>
                  <a:srgbClr val="404040"/>
                </a:solidFill>
                <a:latin typeface="Calibri"/>
                <a:cs typeface="Calibri"/>
              </a:rPr>
              <a:t>zero</a:t>
            </a:r>
            <a:r>
              <a:rPr sz="2000" spc="-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kg.</a:t>
            </a:r>
            <a:endParaRPr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object 5">
            <a:extLst>
              <a:ext uri="{FF2B5EF4-FFF2-40B4-BE49-F238E27FC236}">
                <a16:creationId xmlns:a16="http://schemas.microsoft.com/office/drawing/2014/main" id="{9E4713B0-45FE-EC4D-9473-9E68FBE96A4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19425" y="1744980"/>
            <a:ext cx="5695950" cy="3019425"/>
          </a:xfrm>
          <a:prstGeom prst="rect">
            <a:avLst/>
          </a:prstGeom>
        </p:spPr>
      </p:pic>
      <p:sp>
        <p:nvSpPr>
          <p:cNvPr id="3" name="object 4">
            <a:extLst>
              <a:ext uri="{FF2B5EF4-FFF2-40B4-BE49-F238E27FC236}">
                <a16:creationId xmlns:a16="http://schemas.microsoft.com/office/drawing/2014/main" id="{E21C595A-A782-662D-DB24-7BE04CFB5A31}"/>
              </a:ext>
            </a:extLst>
          </p:cNvPr>
          <p:cNvSpPr txBox="1"/>
          <p:nvPr/>
        </p:nvSpPr>
        <p:spPr>
          <a:xfrm>
            <a:off x="770011" y="4938077"/>
            <a:ext cx="10637129" cy="1217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870710">
              <a:lnSpc>
                <a:spcPct val="125200"/>
              </a:lnSpc>
              <a:spcBef>
                <a:spcPts val="90"/>
              </a:spcBef>
            </a:pP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The models had </a:t>
            </a:r>
            <a:r>
              <a:rPr sz="1550" dirty="0">
                <a:solidFill>
                  <a:schemeClr val="bg1"/>
                </a:solidFill>
                <a:latin typeface="Calibri"/>
                <a:cs typeface="Calibri"/>
              </a:rPr>
              <a:t>virtually 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the same accuracy on the </a:t>
            </a:r>
            <a:r>
              <a:rPr sz="1550" spc="-5" dirty="0">
                <a:solidFill>
                  <a:schemeClr val="bg1"/>
                </a:solidFill>
                <a:latin typeface="Calibri"/>
                <a:cs typeface="Calibri"/>
              </a:rPr>
              <a:t>test </a:t>
            </a:r>
            <a:r>
              <a:rPr sz="1550" spc="-10" dirty="0">
                <a:solidFill>
                  <a:schemeClr val="bg1"/>
                </a:solidFill>
                <a:latin typeface="Calibri"/>
                <a:cs typeface="Calibri"/>
              </a:rPr>
              <a:t>set </a:t>
            </a:r>
            <a:r>
              <a:rPr sz="1550" spc="10" dirty="0">
                <a:solidFill>
                  <a:schemeClr val="bg1"/>
                </a:solidFill>
                <a:latin typeface="Calibri"/>
                <a:cs typeface="Calibri"/>
              </a:rPr>
              <a:t>at </a:t>
            </a:r>
            <a:r>
              <a:rPr sz="1550" spc="-60" dirty="0">
                <a:solidFill>
                  <a:schemeClr val="bg1"/>
                </a:solidFill>
                <a:latin typeface="Calibri"/>
                <a:cs typeface="Calibri"/>
              </a:rPr>
              <a:t>83.33%accuracy,</a:t>
            </a:r>
            <a:r>
              <a:rPr sz="1550" spc="-5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-65" dirty="0">
                <a:solidFill>
                  <a:schemeClr val="bg1"/>
                </a:solidFill>
                <a:latin typeface="Calibri"/>
                <a:cs typeface="Calibri"/>
              </a:rPr>
              <a:t>except</a:t>
            </a:r>
            <a:r>
              <a:rPr sz="1550" spc="-6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chemeClr val="bg1"/>
                </a:solidFill>
                <a:latin typeface="Calibri"/>
                <a:cs typeface="Calibri"/>
              </a:rPr>
              <a:t>the </a:t>
            </a:r>
            <a:r>
              <a:rPr sz="1550" spc="-34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-60" dirty="0">
                <a:solidFill>
                  <a:schemeClr val="bg1"/>
                </a:solidFill>
                <a:latin typeface="Calibri"/>
                <a:cs typeface="Calibri"/>
              </a:rPr>
              <a:t>decision</a:t>
            </a:r>
            <a:r>
              <a:rPr sz="1550" spc="17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-65" dirty="0">
                <a:solidFill>
                  <a:schemeClr val="bg1"/>
                </a:solidFill>
                <a:latin typeface="Calibri"/>
                <a:cs typeface="Calibri"/>
              </a:rPr>
              <a:t>tree</a:t>
            </a:r>
            <a:r>
              <a:rPr sz="1550" spc="6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-60" dirty="0">
                <a:solidFill>
                  <a:schemeClr val="bg1"/>
                </a:solidFill>
                <a:latin typeface="Calibri"/>
                <a:cs typeface="Calibri"/>
              </a:rPr>
              <a:t>classifier</a:t>
            </a:r>
            <a:r>
              <a:rPr sz="1550" spc="2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-45" dirty="0">
                <a:solidFill>
                  <a:schemeClr val="bg1"/>
                </a:solidFill>
                <a:latin typeface="Calibri"/>
                <a:cs typeface="Calibri"/>
              </a:rPr>
              <a:t>with</a:t>
            </a:r>
            <a:r>
              <a:rPr sz="1550" spc="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-40" dirty="0">
                <a:solidFill>
                  <a:schemeClr val="bg1"/>
                </a:solidFill>
                <a:latin typeface="Calibri"/>
                <a:cs typeface="Calibri"/>
              </a:rPr>
              <a:t>72,23</a:t>
            </a:r>
            <a:r>
              <a:rPr sz="1550" spc="-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%.</a:t>
            </a:r>
            <a:endParaRPr sz="155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550" spc="-10" dirty="0">
                <a:solidFill>
                  <a:schemeClr val="bg1"/>
                </a:solidFill>
                <a:latin typeface="Calibri"/>
                <a:cs typeface="Calibri"/>
              </a:rPr>
              <a:t>It</a:t>
            </a:r>
            <a:r>
              <a:rPr sz="1550" spc="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should</a:t>
            </a:r>
            <a:r>
              <a:rPr sz="1550" spc="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chemeClr val="bg1"/>
                </a:solidFill>
                <a:latin typeface="Calibri"/>
                <a:cs typeface="Calibri"/>
              </a:rPr>
              <a:t>be</a:t>
            </a:r>
            <a:r>
              <a:rPr sz="1550" spc="-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bg1"/>
                </a:solidFill>
                <a:latin typeface="Calibri"/>
                <a:cs typeface="Calibri"/>
              </a:rPr>
              <a:t>noted</a:t>
            </a:r>
            <a:r>
              <a:rPr sz="1550" spc="2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that</a:t>
            </a:r>
            <a:r>
              <a:rPr sz="1550" spc="-5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50" spc="-50" dirty="0">
                <a:solidFill>
                  <a:schemeClr val="bg1"/>
                </a:solidFill>
                <a:latin typeface="Calibri"/>
                <a:cs typeface="Calibri"/>
              </a:rPr>
              <a:t>the </a:t>
            </a:r>
            <a:r>
              <a:rPr sz="1550" spc="-45" dirty="0">
                <a:solidFill>
                  <a:schemeClr val="bg1"/>
                </a:solidFill>
                <a:latin typeface="Calibri"/>
                <a:cs typeface="Calibri"/>
              </a:rPr>
              <a:t>test</a:t>
            </a:r>
            <a:r>
              <a:rPr sz="1550" spc="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chemeClr val="bg1"/>
                </a:solidFill>
                <a:latin typeface="Calibri"/>
                <a:cs typeface="Calibri"/>
              </a:rPr>
              <a:t>size</a:t>
            </a:r>
            <a:r>
              <a:rPr sz="1550" spc="-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chemeClr val="bg1"/>
                </a:solidFill>
                <a:latin typeface="Calibri"/>
                <a:cs typeface="Calibri"/>
              </a:rPr>
              <a:t>is small</a:t>
            </a:r>
            <a:r>
              <a:rPr sz="1550" spc="-3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at</a:t>
            </a:r>
            <a:r>
              <a:rPr sz="1550" spc="-5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chemeClr val="bg1"/>
                </a:solidFill>
                <a:latin typeface="Calibri"/>
                <a:cs typeface="Calibri"/>
              </a:rPr>
              <a:t>only</a:t>
            </a:r>
            <a:r>
              <a:rPr sz="1550" spc="-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50" spc="-15" dirty="0">
                <a:solidFill>
                  <a:schemeClr val="bg1"/>
                </a:solidFill>
                <a:latin typeface="Calibri"/>
                <a:cs typeface="Calibri"/>
              </a:rPr>
              <a:t>a </a:t>
            </a:r>
            <a:r>
              <a:rPr sz="1550" spc="10" dirty="0">
                <a:solidFill>
                  <a:schemeClr val="bg1"/>
                </a:solidFill>
                <a:latin typeface="Calibri"/>
                <a:cs typeface="Calibri"/>
              </a:rPr>
              <a:t>sample</a:t>
            </a:r>
            <a:r>
              <a:rPr sz="1550" spc="-8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chemeClr val="bg1"/>
                </a:solidFill>
                <a:latin typeface="Calibri"/>
                <a:cs typeface="Calibri"/>
              </a:rPr>
              <a:t>size</a:t>
            </a:r>
            <a:r>
              <a:rPr sz="1550" spc="-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of</a:t>
            </a:r>
            <a:r>
              <a:rPr sz="1550" spc="-16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35" dirty="0">
                <a:solidFill>
                  <a:schemeClr val="bg1"/>
                </a:solidFill>
                <a:latin typeface="Calibri"/>
                <a:cs typeface="Calibri"/>
              </a:rPr>
              <a:t>18.</a:t>
            </a:r>
            <a:endParaRPr sz="155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This</a:t>
            </a:r>
            <a:r>
              <a:rPr sz="1550" spc="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10" dirty="0">
                <a:solidFill>
                  <a:schemeClr val="bg1"/>
                </a:solidFill>
                <a:latin typeface="Calibri"/>
                <a:cs typeface="Calibri"/>
              </a:rPr>
              <a:t>can</a:t>
            </a:r>
            <a:r>
              <a:rPr sz="1550" spc="-1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cause</a:t>
            </a:r>
            <a:r>
              <a:rPr sz="1550" spc="-7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large</a:t>
            </a:r>
            <a:r>
              <a:rPr sz="1550" spc="-7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bg1"/>
                </a:solidFill>
                <a:latin typeface="Calibri"/>
                <a:cs typeface="Calibri"/>
              </a:rPr>
              <a:t>variance</a:t>
            </a:r>
            <a:r>
              <a:rPr sz="1550" spc="-14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15" dirty="0">
                <a:solidFill>
                  <a:schemeClr val="bg1"/>
                </a:solidFill>
                <a:latin typeface="Calibri"/>
                <a:cs typeface="Calibri"/>
              </a:rPr>
              <a:t>in</a:t>
            </a:r>
            <a:r>
              <a:rPr sz="1550" spc="2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accuracy</a:t>
            </a:r>
            <a:r>
              <a:rPr sz="1550" spc="-15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chemeClr val="bg1"/>
                </a:solidFill>
                <a:latin typeface="Calibri"/>
                <a:cs typeface="Calibri"/>
              </a:rPr>
              <a:t>results,</a:t>
            </a:r>
            <a:r>
              <a:rPr sz="1550" spc="-13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such</a:t>
            </a:r>
            <a:r>
              <a:rPr sz="1550" spc="-5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as</a:t>
            </a:r>
            <a:r>
              <a:rPr sz="1550" spc="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bg1"/>
                </a:solidFill>
                <a:latin typeface="Calibri"/>
                <a:cs typeface="Calibri"/>
              </a:rPr>
              <a:t>those</a:t>
            </a:r>
            <a:r>
              <a:rPr sz="1550" spc="7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15" dirty="0">
                <a:solidFill>
                  <a:schemeClr val="bg1"/>
                </a:solidFill>
                <a:latin typeface="Calibri"/>
                <a:cs typeface="Calibri"/>
              </a:rPr>
              <a:t>in</a:t>
            </a:r>
            <a:r>
              <a:rPr sz="1550" spc="2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550" spc="25" dirty="0">
                <a:solidFill>
                  <a:schemeClr val="bg1"/>
                </a:solidFill>
                <a:latin typeface="Calibri"/>
                <a:cs typeface="Calibri"/>
              </a:rPr>
              <a:t>the </a:t>
            </a:r>
            <a:r>
              <a:rPr sz="1550" spc="5" dirty="0">
                <a:solidFill>
                  <a:schemeClr val="bg1"/>
                </a:solidFill>
                <a:latin typeface="Calibri"/>
                <a:cs typeface="Calibri"/>
              </a:rPr>
              <a:t>Decision</a:t>
            </a:r>
            <a:r>
              <a:rPr sz="1550" spc="-4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-85" dirty="0">
                <a:solidFill>
                  <a:schemeClr val="bg1"/>
                </a:solidFill>
                <a:latin typeface="Calibri"/>
                <a:cs typeface="Calibri"/>
              </a:rPr>
              <a:t>Tree</a:t>
            </a:r>
            <a:r>
              <a:rPr sz="1550" spc="-15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chemeClr val="bg1"/>
                </a:solidFill>
                <a:latin typeface="Calibri"/>
                <a:cs typeface="Calibri"/>
              </a:rPr>
              <a:t>Classifier</a:t>
            </a:r>
            <a:r>
              <a:rPr sz="1550" spc="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bg1"/>
                </a:solidFill>
                <a:latin typeface="Calibri"/>
                <a:cs typeface="Calibri"/>
              </a:rPr>
              <a:t>model</a:t>
            </a:r>
            <a:r>
              <a:rPr sz="1550" spc="5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15" dirty="0">
                <a:solidFill>
                  <a:schemeClr val="bg1"/>
                </a:solidFill>
                <a:latin typeface="Calibri"/>
                <a:cs typeface="Calibri"/>
              </a:rPr>
              <a:t>in</a:t>
            </a:r>
            <a:r>
              <a:rPr sz="1550" spc="2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chemeClr val="bg1"/>
                </a:solidFill>
                <a:latin typeface="Calibri"/>
                <a:cs typeface="Calibri"/>
              </a:rPr>
              <a:t>repeated</a:t>
            </a:r>
            <a:r>
              <a:rPr sz="1550" spc="-4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550" spc="-5" dirty="0">
                <a:solidFill>
                  <a:schemeClr val="bg1"/>
                </a:solidFill>
                <a:latin typeface="Calibri"/>
                <a:cs typeface="Calibri"/>
              </a:rPr>
              <a:t>runs.</a:t>
            </a:r>
            <a:r>
              <a:rPr lang="en-US" sz="1550" spc="-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endParaRPr sz="155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object 7">
            <a:extLst>
              <a:ext uri="{FF2B5EF4-FFF2-40B4-BE49-F238E27FC236}">
                <a16:creationId xmlns:a16="http://schemas.microsoft.com/office/drawing/2014/main" id="{2EB7E8AE-E9C7-5DE3-66AA-F80DC0F51DC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6265" y="2321517"/>
            <a:ext cx="4543425" cy="3457575"/>
          </a:xfrm>
          <a:prstGeom prst="rect">
            <a:avLst/>
          </a:prstGeom>
        </p:spPr>
      </p:pic>
      <p:sp>
        <p:nvSpPr>
          <p:cNvPr id="3" name="object 8">
            <a:extLst>
              <a:ext uri="{FF2B5EF4-FFF2-40B4-BE49-F238E27FC236}">
                <a16:creationId xmlns:a16="http://schemas.microsoft.com/office/drawing/2014/main" id="{24BF6B5C-8289-E0CD-437F-1460562D98C6}"/>
              </a:ext>
            </a:extLst>
          </p:cNvPr>
          <p:cNvSpPr txBox="1"/>
          <p:nvPr/>
        </p:nvSpPr>
        <p:spPr>
          <a:xfrm>
            <a:off x="5429250" y="2333307"/>
            <a:ext cx="5856361" cy="56079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algn="just">
              <a:lnSpc>
                <a:spcPct val="100899"/>
              </a:lnSpc>
              <a:spcBef>
                <a:spcPts val="80"/>
              </a:spcBef>
            </a:pPr>
            <a:r>
              <a:rPr sz="1800" spc="-20" dirty="0">
                <a:solidFill>
                  <a:schemeClr val="bg1"/>
                </a:solidFill>
                <a:latin typeface="Calibri"/>
                <a:cs typeface="Calibri"/>
              </a:rPr>
              <a:t>Correct </a:t>
            </a:r>
            <a:r>
              <a:rPr sz="1800" spc="-15" dirty="0">
                <a:solidFill>
                  <a:schemeClr val="bg1"/>
                </a:solidFill>
                <a:latin typeface="Calibri"/>
                <a:cs typeface="Calibri"/>
              </a:rPr>
              <a:t>predictions </a:t>
            </a:r>
            <a:r>
              <a:rPr sz="1800" spc="-25" dirty="0">
                <a:solidFill>
                  <a:schemeClr val="bg1"/>
                </a:solidFill>
                <a:latin typeface="Calibri"/>
                <a:cs typeface="Calibri"/>
              </a:rPr>
              <a:t>are</a:t>
            </a:r>
            <a:r>
              <a:rPr lang="en-US" sz="1800" spc="-2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chemeClr val="bg1"/>
                </a:solidFill>
                <a:latin typeface="Calibri"/>
                <a:cs typeface="Calibri"/>
              </a:rPr>
              <a:t>on </a:t>
            </a:r>
            <a:r>
              <a:rPr sz="1800" dirty="0">
                <a:solidFill>
                  <a:schemeClr val="bg1"/>
                </a:solidFill>
                <a:latin typeface="Calibri"/>
                <a:cs typeface="Calibri"/>
              </a:rPr>
              <a:t>a </a:t>
            </a:r>
            <a:r>
              <a:rPr sz="1800" spc="-20" dirty="0">
                <a:solidFill>
                  <a:schemeClr val="bg1"/>
                </a:solidFill>
                <a:latin typeface="Calibri"/>
                <a:cs typeface="Calibri"/>
              </a:rPr>
              <a:t>diagonal </a:t>
            </a:r>
            <a:r>
              <a:rPr sz="1800" spc="-30" dirty="0">
                <a:solidFill>
                  <a:schemeClr val="bg1"/>
                </a:solidFill>
                <a:latin typeface="Calibri"/>
                <a:cs typeface="Calibri"/>
              </a:rPr>
              <a:t>from </a:t>
            </a:r>
            <a:r>
              <a:rPr sz="1800" spc="-20" dirty="0">
                <a:solidFill>
                  <a:schemeClr val="bg1"/>
                </a:solidFill>
                <a:latin typeface="Calibri"/>
                <a:cs typeface="Calibri"/>
              </a:rPr>
              <a:t>top</a:t>
            </a:r>
            <a:r>
              <a:rPr lang="en-US" sz="1800" spc="-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bg1"/>
                </a:solidFill>
                <a:latin typeface="Calibri"/>
                <a:cs typeface="Calibri"/>
              </a:rPr>
              <a:t>left</a:t>
            </a:r>
            <a:r>
              <a:rPr sz="1800" spc="-5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chemeClr val="bg1"/>
                </a:solidFill>
                <a:latin typeface="Calibri"/>
                <a:cs typeface="Calibri"/>
              </a:rPr>
              <a:t>to</a:t>
            </a:r>
            <a:r>
              <a:rPr sz="1800" spc="-9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1800" spc="10" dirty="0">
                <a:solidFill>
                  <a:schemeClr val="bg1"/>
                </a:solidFill>
                <a:latin typeface="Calibri"/>
                <a:cs typeface="Calibri"/>
              </a:rPr>
              <a:t>bottom right</a:t>
            </a:r>
            <a:r>
              <a:rPr sz="1800" spc="10" dirty="0">
                <a:solidFill>
                  <a:schemeClr val="bg1"/>
                </a:solidFill>
                <a:latin typeface="Calibri"/>
                <a:cs typeface="Calibri"/>
              </a:rPr>
              <a:t>.</a:t>
            </a:r>
            <a:endParaRPr sz="18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3B009614-DB31-9E84-F9BA-E5631A0CE0C1}"/>
              </a:ext>
            </a:extLst>
          </p:cNvPr>
          <p:cNvSpPr txBox="1"/>
          <p:nvPr/>
        </p:nvSpPr>
        <p:spPr>
          <a:xfrm>
            <a:off x="5429250" y="3169786"/>
            <a:ext cx="6057900" cy="2537617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2000" spc="15" dirty="0">
                <a:solidFill>
                  <a:schemeClr val="bg1"/>
                </a:solidFill>
                <a:latin typeface="Calibri"/>
                <a:cs typeface="Calibri"/>
              </a:rPr>
              <a:t>Since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chemeClr val="bg1"/>
                </a:solidFill>
                <a:latin typeface="Calibri"/>
                <a:cs typeface="Calibri"/>
              </a:rPr>
              <a:t>all</a:t>
            </a:r>
            <a:r>
              <a:rPr sz="2000" spc="-3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chemeClr val="bg1"/>
                </a:solidFill>
                <a:latin typeface="Calibri"/>
                <a:cs typeface="Calibri"/>
              </a:rPr>
              <a:t>models</a:t>
            </a:r>
            <a:r>
              <a:rPr sz="2000" spc="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performed</a:t>
            </a:r>
            <a:r>
              <a:rPr sz="2000" spc="-4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sz="2000" spc="7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chemeClr val="bg1"/>
                </a:solidFill>
                <a:latin typeface="Calibri"/>
                <a:cs typeface="Calibri"/>
              </a:rPr>
              <a:t>same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 for</a:t>
            </a:r>
            <a:r>
              <a:rPr sz="2000" spc="-7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 test</a:t>
            </a:r>
            <a:r>
              <a:rPr sz="2000" spc="-5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set,</a:t>
            </a:r>
            <a:r>
              <a:rPr sz="2000" spc="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chemeClr val="bg1"/>
                </a:solidFill>
                <a:latin typeface="Calibri"/>
                <a:cs typeface="Calibri"/>
              </a:rPr>
              <a:t>confusion</a:t>
            </a:r>
            <a:r>
              <a:rPr sz="2000" spc="-14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chemeClr val="bg1"/>
                </a:solidFill>
                <a:latin typeface="Calibri"/>
                <a:cs typeface="Calibri"/>
              </a:rPr>
              <a:t>matrix</a:t>
            </a:r>
            <a:r>
              <a:rPr sz="2000" spc="-6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chemeClr val="bg1"/>
                </a:solidFill>
                <a:latin typeface="Calibri"/>
                <a:cs typeface="Calibri"/>
              </a:rPr>
              <a:t>is</a:t>
            </a:r>
            <a:r>
              <a:rPr sz="2000" spc="-6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sz="2000" spc="7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chemeClr val="bg1"/>
                </a:solidFill>
                <a:latin typeface="Calibri"/>
                <a:cs typeface="Calibri"/>
              </a:rPr>
              <a:t>same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 across</a:t>
            </a:r>
            <a:r>
              <a:rPr sz="2000" spc="-13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chemeClr val="bg1"/>
                </a:solidFill>
                <a:latin typeface="Calibri"/>
                <a:cs typeface="Calibri"/>
              </a:rPr>
              <a:t>all</a:t>
            </a:r>
            <a:r>
              <a:rPr sz="2000" spc="4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models.</a:t>
            </a: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2000" spc="5" dirty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sz="2000" spc="7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chemeClr val="bg1"/>
                </a:solidFill>
                <a:latin typeface="Calibri"/>
                <a:cs typeface="Calibri"/>
              </a:rPr>
              <a:t>models</a:t>
            </a:r>
            <a:r>
              <a:rPr sz="2000" spc="-5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predicted</a:t>
            </a:r>
            <a:r>
              <a:rPr sz="2000" spc="-114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25" dirty="0">
                <a:solidFill>
                  <a:schemeClr val="bg1"/>
                </a:solidFill>
                <a:latin typeface="Calibri"/>
                <a:cs typeface="Calibri"/>
              </a:rPr>
              <a:t>12</a:t>
            </a:r>
            <a:r>
              <a:rPr sz="2000" spc="-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successful</a:t>
            </a:r>
            <a:r>
              <a:rPr sz="2000" spc="-1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chemeClr val="bg1"/>
                </a:solidFill>
                <a:latin typeface="Calibri"/>
                <a:cs typeface="Calibri"/>
              </a:rPr>
              <a:t>landings</a:t>
            </a:r>
            <a:r>
              <a:rPr sz="2000" spc="-5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when</a:t>
            </a:r>
            <a:r>
              <a:rPr sz="2000" spc="3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sz="2000" spc="7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true</a:t>
            </a:r>
            <a:r>
              <a:rPr sz="2000" spc="7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label</a:t>
            </a:r>
            <a:r>
              <a:rPr sz="2000" spc="28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chemeClr val="bg1"/>
                </a:solidFill>
                <a:latin typeface="Calibri"/>
                <a:cs typeface="Calibri"/>
              </a:rPr>
              <a:t>was</a:t>
            </a:r>
            <a:r>
              <a:rPr sz="2000" spc="-6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successful</a:t>
            </a:r>
            <a:r>
              <a:rPr sz="2000" spc="-1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chemeClr val="bg1"/>
                </a:solidFill>
                <a:latin typeface="Calibri"/>
                <a:cs typeface="Calibri"/>
              </a:rPr>
              <a:t>landing.</a:t>
            </a:r>
            <a:endParaRPr sz="20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2000" spc="5" dirty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sz="2000" spc="7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chemeClr val="bg1"/>
                </a:solidFill>
                <a:latin typeface="Calibri"/>
                <a:cs typeface="Calibri"/>
              </a:rPr>
              <a:t>models</a:t>
            </a:r>
            <a:r>
              <a:rPr sz="2000" spc="-5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predicted</a:t>
            </a:r>
            <a:r>
              <a:rPr sz="2000" spc="-114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chemeClr val="bg1"/>
                </a:solidFill>
                <a:latin typeface="Calibri"/>
                <a:cs typeface="Calibri"/>
              </a:rPr>
              <a:t>3</a:t>
            </a:r>
            <a:r>
              <a:rPr sz="2000" spc="6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unsuccessful</a:t>
            </a:r>
            <a:r>
              <a:rPr sz="2000" spc="-1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chemeClr val="bg1"/>
                </a:solidFill>
                <a:latin typeface="Calibri"/>
                <a:cs typeface="Calibri"/>
              </a:rPr>
              <a:t>landings</a:t>
            </a:r>
            <a:r>
              <a:rPr sz="2000" spc="-14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chemeClr val="bg1"/>
                </a:solidFill>
                <a:latin typeface="Calibri"/>
                <a:cs typeface="Calibri"/>
              </a:rPr>
              <a:t>when</a:t>
            </a:r>
            <a:r>
              <a:rPr sz="2000" spc="1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true</a:t>
            </a:r>
            <a:r>
              <a:rPr sz="2000" spc="6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label</a:t>
            </a:r>
            <a:r>
              <a:rPr sz="2000" spc="6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chemeClr val="bg1"/>
                </a:solidFill>
                <a:latin typeface="Calibri"/>
                <a:cs typeface="Calibri"/>
              </a:rPr>
              <a:t>was</a:t>
            </a:r>
            <a:r>
              <a:rPr sz="2000" spc="-6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unsuccessful</a:t>
            </a:r>
            <a:r>
              <a:rPr sz="2000" spc="5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chemeClr val="bg1"/>
                </a:solidFill>
                <a:latin typeface="Calibri"/>
                <a:cs typeface="Calibri"/>
              </a:rPr>
              <a:t>landing.</a:t>
            </a:r>
            <a:endParaRPr sz="20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12700">
              <a:lnSpc>
                <a:spcPts val="1789"/>
              </a:lnSpc>
              <a:spcBef>
                <a:spcPts val="395"/>
              </a:spcBef>
            </a:pPr>
            <a:r>
              <a:rPr sz="2000" spc="5" dirty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sz="2000" spc="7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chemeClr val="bg1"/>
                </a:solidFill>
                <a:latin typeface="Calibri"/>
                <a:cs typeface="Calibri"/>
              </a:rPr>
              <a:t>models</a:t>
            </a:r>
            <a:r>
              <a:rPr sz="2000" spc="-5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predicted</a:t>
            </a:r>
            <a:r>
              <a:rPr sz="2000" spc="-1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chemeClr val="bg1"/>
                </a:solidFill>
                <a:latin typeface="Calibri"/>
                <a:cs typeface="Calibri"/>
              </a:rPr>
              <a:t>3</a:t>
            </a:r>
            <a:r>
              <a:rPr sz="2000" spc="6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successful</a:t>
            </a:r>
            <a:r>
              <a:rPr sz="2000" spc="-1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chemeClr val="bg1"/>
                </a:solidFill>
                <a:latin typeface="Calibri"/>
                <a:cs typeface="Calibri"/>
              </a:rPr>
              <a:t>landings</a:t>
            </a:r>
            <a:r>
              <a:rPr sz="2000" spc="-1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when</a:t>
            </a:r>
            <a:r>
              <a:rPr sz="2000" spc="10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sz="2000" spc="7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true</a:t>
            </a:r>
            <a:r>
              <a:rPr sz="2000" spc="8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label</a:t>
            </a:r>
            <a:r>
              <a:rPr sz="2000" spc="5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chemeClr val="bg1"/>
                </a:solidFill>
                <a:latin typeface="Calibri"/>
                <a:cs typeface="Calibri"/>
              </a:rPr>
              <a:t>was</a:t>
            </a:r>
            <a:r>
              <a:rPr sz="2000" spc="-6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unsuccessful</a:t>
            </a:r>
            <a:r>
              <a:rPr sz="2000" spc="-9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chemeClr val="bg1"/>
                </a:solidFill>
                <a:latin typeface="Calibri"/>
                <a:cs typeface="Calibri"/>
              </a:rPr>
              <a:t>landings</a:t>
            </a:r>
            <a:r>
              <a:rPr sz="2000" spc="-1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(false</a:t>
            </a:r>
            <a:r>
              <a:rPr sz="2000" spc="-7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positives).</a:t>
            </a:r>
            <a:endParaRPr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28A4A55C-6470-677F-E2DB-F67880453963}"/>
              </a:ext>
            </a:extLst>
          </p:cNvPr>
          <p:cNvSpPr txBox="1"/>
          <p:nvPr/>
        </p:nvSpPr>
        <p:spPr>
          <a:xfrm>
            <a:off x="662941" y="1719262"/>
            <a:ext cx="10126980" cy="3757311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93675" indent="-180975">
              <a:lnSpc>
                <a:spcPct val="100000"/>
              </a:lnSpc>
              <a:spcBef>
                <a:spcPts val="475"/>
              </a:spcBef>
              <a:buClr>
                <a:srgbClr val="E08312"/>
              </a:buClr>
              <a:buChar char="◦"/>
              <a:tabLst>
                <a:tab pos="193675" algn="l"/>
              </a:tabLst>
            </a:pP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Our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task:</a:t>
            </a:r>
            <a:r>
              <a:rPr sz="2000" spc="-1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000" spc="-1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develop</a:t>
            </a:r>
            <a:r>
              <a:rPr sz="2000" spc="-1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machine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learning</a:t>
            </a:r>
            <a:r>
              <a:rPr sz="2000" spc="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model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for</a:t>
            </a:r>
            <a:r>
              <a:rPr sz="2000" spc="-10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Space</a:t>
            </a:r>
            <a:r>
              <a:rPr sz="2000" spc="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Y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alibri"/>
                <a:cs typeface="Calibri"/>
              </a:rPr>
              <a:t>which</a:t>
            </a:r>
            <a:r>
              <a:rPr sz="2000" spc="-1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wants</a:t>
            </a:r>
            <a:r>
              <a:rPr sz="2000" spc="-1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000" spc="-1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bid</a:t>
            </a:r>
            <a:r>
              <a:rPr sz="2000" spc="-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against</a:t>
            </a:r>
            <a:r>
              <a:rPr sz="2000" spc="-2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SpaceX</a:t>
            </a:r>
            <a:endParaRPr sz="2000" dirty="0">
              <a:latin typeface="Calibri"/>
              <a:cs typeface="Calibri"/>
            </a:endParaRPr>
          </a:p>
          <a:p>
            <a:pPr marL="193675" indent="-180975">
              <a:lnSpc>
                <a:spcPct val="100000"/>
              </a:lnSpc>
              <a:spcBef>
                <a:spcPts val="380"/>
              </a:spcBef>
              <a:buClr>
                <a:srgbClr val="E08312"/>
              </a:buClr>
              <a:buChar char="◦"/>
              <a:tabLst>
                <a:tab pos="19367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goal</a:t>
            </a:r>
            <a:r>
              <a:rPr sz="2000" spc="-1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model</a:t>
            </a:r>
            <a:r>
              <a:rPr sz="2000" spc="-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is</a:t>
            </a:r>
            <a:r>
              <a:rPr sz="2000" spc="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000" spc="-9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predict</a:t>
            </a:r>
            <a:r>
              <a:rPr sz="20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when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Stage</a:t>
            </a:r>
            <a:r>
              <a:rPr sz="2000" spc="-1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1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will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successfully</a:t>
            </a:r>
            <a:r>
              <a:rPr sz="2000" spc="-1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land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000" spc="-1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40" dirty="0">
                <a:solidFill>
                  <a:srgbClr val="404040"/>
                </a:solidFill>
                <a:latin typeface="Calibri"/>
                <a:cs typeface="Calibri"/>
              </a:rPr>
              <a:t>save</a:t>
            </a:r>
            <a:r>
              <a:rPr sz="2000" spc="-114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15" dirty="0">
                <a:solidFill>
                  <a:srgbClr val="404040"/>
                </a:solidFill>
                <a:latin typeface="Calibri"/>
                <a:cs typeface="Calibri"/>
              </a:rPr>
              <a:t>~</a:t>
            </a:r>
            <a:r>
              <a:rPr lang="en-US" sz="2000" spc="15" dirty="0">
                <a:solidFill>
                  <a:srgbClr val="404040"/>
                </a:solidFill>
                <a:latin typeface="Calibri"/>
                <a:cs typeface="Calibri"/>
              </a:rPr>
              <a:t> USD 100 million</a:t>
            </a:r>
            <a:endParaRPr sz="2000" dirty="0">
              <a:latin typeface="Calibri"/>
              <a:cs typeface="Calibri"/>
            </a:endParaRPr>
          </a:p>
          <a:p>
            <a:pPr marL="193675" indent="-180975">
              <a:lnSpc>
                <a:spcPct val="100000"/>
              </a:lnSpc>
              <a:spcBef>
                <a:spcPts val="450"/>
              </a:spcBef>
              <a:buClr>
                <a:srgbClr val="E08312"/>
              </a:buClr>
              <a:buChar char="◦"/>
              <a:tabLst>
                <a:tab pos="193675" algn="l"/>
              </a:tabLst>
            </a:pP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Used</a:t>
            </a:r>
            <a:r>
              <a:rPr sz="2000" spc="-9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000" spc="-2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from</a:t>
            </a:r>
            <a:r>
              <a:rPr sz="2000" spc="-1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public</a:t>
            </a:r>
            <a:r>
              <a:rPr sz="2000" spc="-10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SpaceX</a:t>
            </a:r>
            <a:r>
              <a:rPr sz="2000" spc="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Calibri"/>
                <a:cs typeface="Calibri"/>
              </a:rPr>
              <a:t>API</a:t>
            </a:r>
            <a:r>
              <a:rPr sz="2000" spc="-5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sz="2000" spc="-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scraping</a:t>
            </a:r>
            <a:r>
              <a:rPr sz="2000" spc="-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SpaceX</a:t>
            </a:r>
            <a:r>
              <a:rPr sz="2000" spc="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Wikipedia</a:t>
            </a:r>
            <a:r>
              <a:rPr sz="2000" spc="-14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page</a:t>
            </a:r>
            <a:endParaRPr sz="2000" dirty="0">
              <a:latin typeface="Calibri"/>
              <a:cs typeface="Calibri"/>
            </a:endParaRPr>
          </a:p>
          <a:p>
            <a:pPr marL="193675" indent="-180975">
              <a:lnSpc>
                <a:spcPct val="100000"/>
              </a:lnSpc>
              <a:spcBef>
                <a:spcPts val="380"/>
              </a:spcBef>
              <a:buClr>
                <a:srgbClr val="E08312"/>
              </a:buClr>
              <a:buChar char="◦"/>
              <a:tabLst>
                <a:tab pos="193675" algn="l"/>
              </a:tabLst>
            </a:pPr>
            <a:r>
              <a:rPr sz="2000" spc="20" dirty="0">
                <a:solidFill>
                  <a:srgbClr val="404040"/>
                </a:solidFill>
                <a:latin typeface="Calibri"/>
                <a:cs typeface="Calibri"/>
              </a:rPr>
              <a:t>Createddatalabels</a:t>
            </a:r>
            <a:r>
              <a:rPr sz="2000" spc="-1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25" dirty="0">
                <a:solidFill>
                  <a:srgbClr val="404040"/>
                </a:solidFill>
                <a:latin typeface="Calibri"/>
                <a:cs typeface="Calibri"/>
              </a:rPr>
              <a:t>storeddata</a:t>
            </a:r>
            <a:r>
              <a:rPr sz="2000" spc="-1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25" dirty="0">
                <a:solidFill>
                  <a:srgbClr val="404040"/>
                </a:solidFill>
                <a:latin typeface="Calibri"/>
                <a:cs typeface="Calibri"/>
              </a:rPr>
              <a:t>intoa</a:t>
            </a:r>
            <a:r>
              <a:rPr sz="20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30" dirty="0">
                <a:solidFill>
                  <a:srgbClr val="404040"/>
                </a:solidFill>
                <a:latin typeface="Calibri"/>
                <a:cs typeface="Calibri"/>
              </a:rPr>
              <a:t>DB2</a:t>
            </a:r>
            <a:r>
              <a:rPr sz="2000" spc="-19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SQL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database</a:t>
            </a:r>
            <a:endParaRPr sz="2000" dirty="0">
              <a:latin typeface="Calibri"/>
              <a:cs typeface="Calibri"/>
            </a:endParaRPr>
          </a:p>
          <a:p>
            <a:pPr marL="193675" indent="-180975">
              <a:lnSpc>
                <a:spcPct val="100000"/>
              </a:lnSpc>
              <a:spcBef>
                <a:spcPts val="380"/>
              </a:spcBef>
              <a:buClr>
                <a:srgbClr val="E08312"/>
              </a:buClr>
              <a:buChar char="◦"/>
              <a:tabLst>
                <a:tab pos="193675" algn="l"/>
              </a:tabLst>
            </a:pP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C</a:t>
            </a:r>
            <a:r>
              <a:rPr sz="2000" spc="-105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2000" spc="-65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75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d</a:t>
            </a:r>
            <a:r>
              <a:rPr sz="2000" spc="-9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d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40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h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bo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105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d</a:t>
            </a:r>
            <a:r>
              <a:rPr sz="2000" spc="-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65" dirty="0">
                <a:solidFill>
                  <a:srgbClr val="404040"/>
                </a:solidFill>
                <a:latin typeface="Calibri"/>
                <a:cs typeface="Calibri"/>
              </a:rPr>
              <a:t>f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2000" spc="-1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v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sz="2000" spc="40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u</a:t>
            </a:r>
            <a:r>
              <a:rPr sz="2000" spc="15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li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z</a:t>
            </a:r>
            <a:r>
              <a:rPr sz="2000" spc="-65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2000" spc="-85" dirty="0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endParaRPr sz="2000" dirty="0">
              <a:latin typeface="Calibri"/>
              <a:cs typeface="Calibri"/>
            </a:endParaRPr>
          </a:p>
          <a:p>
            <a:pPr marL="193675" indent="-180975">
              <a:lnSpc>
                <a:spcPct val="100000"/>
              </a:lnSpc>
              <a:spcBef>
                <a:spcPts val="455"/>
              </a:spcBef>
              <a:buClr>
                <a:srgbClr val="E08312"/>
              </a:buClr>
              <a:buChar char="◦"/>
              <a:tabLst>
                <a:tab pos="193675" algn="l"/>
              </a:tabLst>
            </a:pPr>
            <a:r>
              <a:rPr sz="2000" spc="-60" dirty="0">
                <a:solidFill>
                  <a:srgbClr val="404040"/>
                </a:solidFill>
                <a:latin typeface="Calibri"/>
                <a:cs typeface="Calibri"/>
              </a:rPr>
              <a:t>We</a:t>
            </a:r>
            <a:r>
              <a:rPr sz="2000" spc="-1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20" dirty="0">
                <a:solidFill>
                  <a:srgbClr val="404040"/>
                </a:solidFill>
                <a:latin typeface="Calibri"/>
                <a:cs typeface="Calibri"/>
              </a:rPr>
              <a:t>created</a:t>
            </a:r>
            <a:r>
              <a:rPr sz="2000" spc="-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000" spc="5" dirty="0">
                <a:solidFill>
                  <a:srgbClr val="404040"/>
                </a:solidFill>
                <a:latin typeface="Calibri"/>
                <a:cs typeface="Calibri"/>
              </a:rPr>
              <a:t>a machine-learning</a:t>
            </a:r>
            <a:r>
              <a:rPr sz="2000" spc="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model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with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an</a:t>
            </a:r>
            <a:r>
              <a:rPr sz="2000" spc="-9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accuracy</a:t>
            </a:r>
            <a:r>
              <a:rPr sz="2000" spc="6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of</a:t>
            </a:r>
            <a:r>
              <a:rPr sz="2000" spc="-1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35" dirty="0">
                <a:solidFill>
                  <a:srgbClr val="404040"/>
                </a:solidFill>
                <a:latin typeface="Calibri"/>
                <a:cs typeface="Calibri"/>
              </a:rPr>
              <a:t>83%</a:t>
            </a:r>
            <a:endParaRPr sz="2000" dirty="0">
              <a:latin typeface="Calibri"/>
              <a:cs typeface="Calibri"/>
            </a:endParaRPr>
          </a:p>
          <a:p>
            <a:pPr marL="193675" marR="5080" indent="-180975">
              <a:lnSpc>
                <a:spcPct val="92300"/>
              </a:lnSpc>
              <a:spcBef>
                <a:spcPts val="560"/>
              </a:spcBef>
              <a:buClr>
                <a:srgbClr val="E08312"/>
              </a:buClr>
              <a:buChar char="◦"/>
              <a:tabLst>
                <a:tab pos="193675" algn="l"/>
              </a:tabLst>
            </a:pP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Allon </a:t>
            </a:r>
            <a:r>
              <a:rPr sz="2000" spc="20" dirty="0">
                <a:solidFill>
                  <a:srgbClr val="404040"/>
                </a:solidFill>
                <a:latin typeface="Calibri"/>
                <a:cs typeface="Calibri"/>
              </a:rPr>
              <a:t>Mask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of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SpaceY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can </a:t>
            </a:r>
            <a:r>
              <a:rPr sz="2000" spc="15" dirty="0">
                <a:solidFill>
                  <a:srgbClr val="404040"/>
                </a:solidFill>
                <a:latin typeface="Calibri"/>
                <a:cs typeface="Calibri"/>
              </a:rPr>
              <a:t>use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this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model 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to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predict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with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relatively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high </a:t>
            </a:r>
            <a:r>
              <a:rPr sz="2000" spc="-20" dirty="0">
                <a:solidFill>
                  <a:srgbClr val="404040"/>
                </a:solidFill>
                <a:latin typeface="Calibri"/>
                <a:cs typeface="Calibri"/>
              </a:rPr>
              <a:t>accuracy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whether 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a </a:t>
            </a:r>
            <a:r>
              <a:rPr sz="2000" spc="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launch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 will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5" dirty="0">
                <a:solidFill>
                  <a:srgbClr val="404040"/>
                </a:solidFill>
                <a:latin typeface="Calibri"/>
                <a:cs typeface="Calibri"/>
              </a:rPr>
              <a:t>have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a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successful</a:t>
            </a:r>
            <a:r>
              <a:rPr sz="2000" spc="-1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Stage</a:t>
            </a:r>
            <a:r>
              <a:rPr sz="2000" spc="-1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1</a:t>
            </a:r>
            <a:r>
              <a:rPr sz="2000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landing</a:t>
            </a:r>
            <a:r>
              <a:rPr sz="2000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alibri"/>
                <a:cs typeface="Calibri"/>
              </a:rPr>
              <a:t>before launch</a:t>
            </a:r>
            <a:r>
              <a:rPr sz="2000" spc="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000" spc="-1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determine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whether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launch </a:t>
            </a:r>
            <a:r>
              <a:rPr sz="2000" spc="-434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should</a:t>
            </a:r>
            <a:r>
              <a:rPr sz="2000" spc="-1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be</a:t>
            </a:r>
            <a:r>
              <a:rPr sz="20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15" dirty="0">
                <a:solidFill>
                  <a:srgbClr val="404040"/>
                </a:solidFill>
                <a:latin typeface="Calibri"/>
                <a:cs typeface="Calibri"/>
              </a:rPr>
              <a:t>made</a:t>
            </a:r>
            <a:r>
              <a:rPr sz="2000" spc="-1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or</a:t>
            </a:r>
            <a:r>
              <a:rPr sz="2000" spc="-1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not</a:t>
            </a:r>
            <a:endParaRPr sz="2000" dirty="0">
              <a:latin typeface="Calibri"/>
              <a:cs typeface="Calibri"/>
            </a:endParaRPr>
          </a:p>
          <a:p>
            <a:pPr marL="193675" indent="-180975">
              <a:lnSpc>
                <a:spcPts val="2330"/>
              </a:lnSpc>
              <a:spcBef>
                <a:spcPts val="380"/>
              </a:spcBef>
              <a:buClr>
                <a:srgbClr val="E08312"/>
              </a:buClr>
              <a:buChar char="◦"/>
              <a:tabLst>
                <a:tab pos="193675" algn="l"/>
              </a:tabLst>
            </a:pP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More</a:t>
            </a:r>
            <a:r>
              <a:rPr sz="2000" spc="-1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2000" spc="-1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should</a:t>
            </a:r>
            <a:r>
              <a:rPr sz="2000" spc="-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be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libri"/>
                <a:cs typeface="Calibri"/>
              </a:rPr>
              <a:t>collected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to</a:t>
            </a:r>
            <a:r>
              <a:rPr sz="2000" spc="-1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libri"/>
                <a:cs typeface="Calibri"/>
              </a:rPr>
              <a:t>better</a:t>
            </a:r>
            <a:r>
              <a:rPr sz="2000" spc="-17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determine</a:t>
            </a:r>
            <a:r>
              <a:rPr sz="2000" spc="-11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libri"/>
                <a:cs typeface="Calibri"/>
              </a:rPr>
              <a:t>the</a:t>
            </a:r>
            <a:r>
              <a:rPr sz="20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best</a:t>
            </a:r>
            <a:r>
              <a:rPr sz="2000" spc="-1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machine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learning</a:t>
            </a:r>
            <a:r>
              <a:rPr sz="2000" spc="2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404040"/>
                </a:solidFill>
                <a:latin typeface="Calibri"/>
                <a:cs typeface="Calibri"/>
              </a:rPr>
              <a:t>model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endParaRPr sz="2000" dirty="0">
              <a:latin typeface="Calibri"/>
              <a:cs typeface="Calibri"/>
            </a:endParaRPr>
          </a:p>
          <a:p>
            <a:pPr marL="193675">
              <a:lnSpc>
                <a:spcPts val="2330"/>
              </a:lnSpc>
            </a:pPr>
            <a:r>
              <a:rPr lang="en-US" sz="2000" spc="-15" dirty="0">
                <a:solidFill>
                  <a:srgbClr val="404040"/>
                </a:solidFill>
                <a:latin typeface="Calibri"/>
                <a:cs typeface="Calibri"/>
              </a:rPr>
              <a:t>Improve the</a:t>
            </a:r>
            <a:r>
              <a:rPr sz="2000" spc="-1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cc</a:t>
            </a:r>
            <a:r>
              <a:rPr sz="2000" spc="-5" dirty="0">
                <a:solidFill>
                  <a:srgbClr val="404040"/>
                </a:solidFill>
                <a:latin typeface="Calibri"/>
                <a:cs typeface="Calibri"/>
              </a:rPr>
              <a:t>u</a:t>
            </a:r>
            <a:r>
              <a:rPr sz="2000" spc="-100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2000" spc="1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2000" spc="-25" dirty="0">
                <a:solidFill>
                  <a:srgbClr val="404040"/>
                </a:solidFill>
                <a:latin typeface="Calibri"/>
                <a:cs typeface="Calibri"/>
              </a:rPr>
              <a:t>c</a:t>
            </a:r>
            <a:r>
              <a:rPr lang="en-US" sz="2000" spc="10" dirty="0">
                <a:solidFill>
                  <a:srgbClr val="404040"/>
                </a:solidFill>
                <a:latin typeface="Calibri"/>
                <a:cs typeface="Calibri"/>
              </a:rPr>
              <a:t>y</a:t>
            </a:r>
            <a:endParaRPr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32AB50-23DB-223C-CDD9-24A43E232439}"/>
              </a:ext>
            </a:extLst>
          </p:cNvPr>
          <p:cNvPicPr/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</a:blip>
          <a:srcRect t="17000"/>
          <a:stretch/>
        </p:blipFill>
        <p:spPr>
          <a:xfrm>
            <a:off x="770011" y="1689735"/>
            <a:ext cx="10058400" cy="347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AEB123-2C0C-3C60-9DC1-D8141D1A05D8}"/>
              </a:ext>
            </a:extLst>
          </p:cNvPr>
          <p:cNvSpPr txBox="1"/>
          <p:nvPr/>
        </p:nvSpPr>
        <p:spPr>
          <a:xfrm>
            <a:off x="891540" y="1851660"/>
            <a:ext cx="10515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data collection process involved a combination of API requests from Space X public and web scraping data from a table in Space X’s Wikipedia entry.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following slides show the sequence of processing the data from SpaceX’s public API and the sequence of processing the data from web scraping.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Space X Data Columns:</a:t>
            </a:r>
          </a:p>
          <a:p>
            <a:r>
              <a:rPr lang="en-US" dirty="0">
                <a:solidFill>
                  <a:schemeClr val="bg1"/>
                </a:solidFill>
              </a:rPr>
              <a:t>Flight Number, Data, Booster Version, Payload Mass, Orbit, Launch Site, Outcome, Flights, Grid Fins, Reused, legs, Landing Pad, Block, Reused Count, Serial, Longitude, Latitude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Wikipedia Web Scrape Data Columns:</a:t>
            </a:r>
          </a:p>
          <a:p>
            <a:r>
              <a:rPr lang="en-US" dirty="0">
                <a:solidFill>
                  <a:schemeClr val="bg1"/>
                </a:solidFill>
              </a:rPr>
              <a:t>Flight No, Launch Site, Payload, Payload Mass, Orbit, Customer, Launch Outcome, Version Booster, Booster Landing, Date, Time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7048A9-A798-5C6C-AD14-3C85CCCB5627}"/>
              </a:ext>
            </a:extLst>
          </p:cNvPr>
          <p:cNvSpPr txBox="1"/>
          <p:nvPr/>
        </p:nvSpPr>
        <p:spPr>
          <a:xfrm>
            <a:off x="770011" y="1649593"/>
            <a:ext cx="8704105" cy="4220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lvl="0" indent="-400050" fontAlgn="base">
              <a:lnSpc>
                <a:spcPct val="110000"/>
              </a:lnSpc>
              <a:spcAft>
                <a:spcPts val="2045"/>
              </a:spcAft>
              <a:buClr>
                <a:srgbClr val="2F6885"/>
              </a:buClr>
              <a:buSzPts val="1550"/>
              <a:buFont typeface="+mj-lt"/>
              <a:buAutoNum type="romanLcPeriod"/>
            </a:pPr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Request SpaceX APIs</a:t>
            </a:r>
          </a:p>
          <a:p>
            <a:pPr marL="400050" lvl="0" indent="-400050" fontAlgn="base">
              <a:lnSpc>
                <a:spcPct val="110000"/>
              </a:lnSpc>
              <a:spcAft>
                <a:spcPts val="2045"/>
              </a:spcAft>
              <a:buClr>
                <a:srgbClr val="2F6885"/>
              </a:buClr>
              <a:buSzPts val="1550"/>
              <a:buFont typeface="+mj-lt"/>
              <a:buAutoNum type="romanLcPeriod"/>
            </a:pPr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.JSON file + Lists(Launch Site, Booster Version, Payload Data)</a:t>
            </a:r>
            <a:endParaRPr lang="en-IN" sz="1200" u="none" strike="noStrike" kern="100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400050" lvl="0" indent="-400050" fontAlgn="base">
              <a:lnSpc>
                <a:spcPct val="110000"/>
              </a:lnSpc>
              <a:spcAft>
                <a:spcPts val="2045"/>
              </a:spcAft>
              <a:buClr>
                <a:srgbClr val="2F6885"/>
              </a:buClr>
              <a:buSzPts val="1550"/>
              <a:buFont typeface="+mj-lt"/>
              <a:buAutoNum type="romanLcPeriod"/>
            </a:pPr>
            <a:r>
              <a:rPr lang="en-US" sz="1800" u="none" strike="noStrike" kern="100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Json_normalize</a:t>
            </a:r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US" sz="1800" u="none" strike="noStrike" kern="100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data from JSON</a:t>
            </a:r>
            <a:endParaRPr lang="en-IN" sz="1200" u="none" strike="noStrike" kern="100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400050" lvl="0" indent="-400050" fontAlgn="base">
              <a:lnSpc>
                <a:spcPct val="110000"/>
              </a:lnSpc>
              <a:spcAft>
                <a:spcPts val="2045"/>
              </a:spcAft>
              <a:buClr>
                <a:srgbClr val="2F6885"/>
              </a:buClr>
              <a:buSzPts val="1550"/>
              <a:buFont typeface="+mj-lt"/>
              <a:buAutoNum type="romanLcPeriod"/>
            </a:pPr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Dictionary relevant data</a:t>
            </a:r>
            <a:endParaRPr lang="en-IN" sz="1200" u="none" strike="noStrike" kern="100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400050" lvl="0" indent="-400050" fontAlgn="base">
              <a:lnSpc>
                <a:spcPct val="110000"/>
              </a:lnSpc>
              <a:spcAft>
                <a:spcPts val="2050"/>
              </a:spcAft>
              <a:buClr>
                <a:srgbClr val="2F6885"/>
              </a:buClr>
              <a:buSzPts val="1550"/>
              <a:buFont typeface="+mj-lt"/>
              <a:buAutoNum type="romanLcPeriod"/>
            </a:pPr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Cast dictionary to a </a:t>
            </a:r>
            <a:r>
              <a:rPr lang="en-US" sz="1800" u="none" strike="noStrike" kern="100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DataFrame</a:t>
            </a:r>
            <a:endParaRPr lang="en-US" kern="100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400050" lvl="0" indent="-400050" fontAlgn="base">
              <a:lnSpc>
                <a:spcPct val="110000"/>
              </a:lnSpc>
              <a:spcAft>
                <a:spcPts val="2045"/>
              </a:spcAft>
              <a:buClr>
                <a:srgbClr val="2F6885"/>
              </a:buClr>
              <a:buSzPts val="1550"/>
              <a:buFont typeface="+mj-lt"/>
              <a:buAutoNum type="romanLcPeriod"/>
            </a:pPr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Filter data to only include Falcon 9 launches</a:t>
            </a:r>
            <a:endParaRPr lang="en-IN" sz="1800" u="none" strike="noStrike" kern="100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400050" lvl="0" indent="-400050" fontAlgn="base">
              <a:lnSpc>
                <a:spcPct val="110000"/>
              </a:lnSpc>
              <a:spcAft>
                <a:spcPts val="2045"/>
              </a:spcAft>
              <a:buClr>
                <a:srgbClr val="2F6885"/>
              </a:buClr>
              <a:buSzPts val="1550"/>
              <a:buFont typeface="+mj-lt"/>
              <a:buAutoNum type="romanLcPeriod"/>
            </a:pPr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Replace missing </a:t>
            </a:r>
            <a:r>
              <a:rPr lang="en-US" sz="1800" u="none" strike="noStrike" kern="100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PayloadMass</a:t>
            </a:r>
            <a:r>
              <a:rPr lang="en-US" sz="18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values with mean</a:t>
            </a:r>
            <a:endParaRPr lang="en-IN" sz="1800" u="none" strike="noStrike" kern="100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fontAlgn="base">
              <a:lnSpc>
                <a:spcPct val="110000"/>
              </a:lnSpc>
              <a:spcAft>
                <a:spcPts val="2050"/>
              </a:spcAft>
              <a:buClr>
                <a:srgbClr val="2F6885"/>
              </a:buClr>
              <a:buSzPts val="1550"/>
              <a:buFont typeface="+mj-lt"/>
              <a:buAutoNum type="romanLcPeriod"/>
            </a:pPr>
            <a:endParaRPr lang="en-IN" sz="1200" u="none" strike="noStrike" kern="100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AFCAEB-9434-A99C-CBD1-F7C154922DC0}"/>
              </a:ext>
            </a:extLst>
          </p:cNvPr>
          <p:cNvSpPr txBox="1"/>
          <p:nvPr/>
        </p:nvSpPr>
        <p:spPr>
          <a:xfrm>
            <a:off x="770011" y="1589827"/>
            <a:ext cx="8578515" cy="4013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fontAlgn="base">
              <a:spcAft>
                <a:spcPts val="4140"/>
              </a:spcAft>
              <a:buClr>
                <a:srgbClr val="2F6885"/>
              </a:buClr>
              <a:buSzPts val="1500"/>
              <a:buFont typeface="+mj-lt"/>
              <a:buAutoNum type="arabicPeriod"/>
            </a:pPr>
            <a:r>
              <a:rPr lang="en-US" sz="1400" kern="1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Request Wikipedia html</a:t>
            </a:r>
            <a:endParaRPr lang="en-US" sz="1400" u="none" strike="noStrike" kern="100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fontAlgn="base">
              <a:spcAft>
                <a:spcPts val="4140"/>
              </a:spcAft>
              <a:buClr>
                <a:srgbClr val="2F6885"/>
              </a:buClr>
              <a:buSzPts val="1500"/>
              <a:buFont typeface="+mj-lt"/>
              <a:buAutoNum type="arabicPeriod"/>
            </a:pPr>
            <a:r>
              <a:rPr lang="en-US" sz="14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BeautifulSoup</a:t>
            </a: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html5lib Parser</a:t>
            </a:r>
            <a:endParaRPr lang="en-US" sz="1400" u="none" strike="noStrike" kern="100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fontAlgn="base">
              <a:spcAft>
                <a:spcPts val="4140"/>
              </a:spcAft>
              <a:buClr>
                <a:srgbClr val="2F6885"/>
              </a:buClr>
              <a:buSzPts val="1500"/>
              <a:buFont typeface="+mj-lt"/>
              <a:buAutoNum type="arabicPeriod"/>
            </a:pPr>
            <a:r>
              <a:rPr lang="en-US" sz="1400" kern="1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Find launch info html table</a:t>
            </a:r>
          </a:p>
          <a:p>
            <a:pPr marL="342900" lvl="0" indent="-342900" fontAlgn="base">
              <a:spcAft>
                <a:spcPts val="4140"/>
              </a:spcAft>
              <a:buClr>
                <a:srgbClr val="2F6885"/>
              </a:buClr>
              <a:buSzPts val="1500"/>
              <a:buFont typeface="+mj-lt"/>
              <a:buAutoNum type="arabicPeriod"/>
            </a:pPr>
            <a:r>
              <a:rPr lang="en-US" sz="1400" kern="1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Cast dictionary to </a:t>
            </a:r>
            <a:r>
              <a:rPr lang="en-US" sz="1400" kern="100" dirty="0" err="1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DataFrame</a:t>
            </a:r>
            <a:endParaRPr lang="en-US" sz="1400" kern="100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fontAlgn="base">
              <a:spcAft>
                <a:spcPts val="4140"/>
              </a:spcAft>
              <a:buClr>
                <a:srgbClr val="2F6885"/>
              </a:buClr>
              <a:buSzPts val="1500"/>
              <a:buFont typeface="+mj-lt"/>
              <a:buAutoNum type="arabicPeriod"/>
            </a:pPr>
            <a:r>
              <a:rPr lang="en-US" sz="14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Iterate through table cells to extract data to dictionary</a:t>
            </a:r>
            <a:endParaRPr lang="en-IN" sz="1400" u="none" strike="noStrike" kern="100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fontAlgn="base">
              <a:spcAft>
                <a:spcPts val="2045"/>
              </a:spcAft>
              <a:buClr>
                <a:srgbClr val="2F6885"/>
              </a:buClr>
              <a:buSzPts val="1500"/>
              <a:buFont typeface="+mj-lt"/>
              <a:buAutoNum type="arabicPeriod"/>
            </a:pPr>
            <a:r>
              <a:rPr lang="en-US" sz="14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Create dictionary</a:t>
            </a:r>
            <a:endParaRPr lang="en-IN" sz="1400" u="none" strike="noStrike" kern="100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</TotalTime>
  <Words>2020</Words>
  <Application>Microsoft Office PowerPoint</Application>
  <PresentationFormat>Widescreen</PresentationFormat>
  <Paragraphs>203</Paragraphs>
  <Slides>46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Abadi</vt:lpstr>
      <vt:lpstr>Arial</vt:lpstr>
      <vt:lpstr>Calibri</vt:lpstr>
      <vt:lpstr>Calibri Light</vt:lpstr>
      <vt:lpstr>Century Gothic</vt:lpstr>
      <vt:lpstr>Google Sans</vt:lpstr>
      <vt:lpstr>IBM Plex Mono SemiBold</vt:lpstr>
      <vt:lpstr>Wingdings 3</vt:lpstr>
      <vt:lpstr>Custom Design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ayushi gupta</cp:lastModifiedBy>
  <cp:revision>200</cp:revision>
  <dcterms:created xsi:type="dcterms:W3CDTF">2021-04-29T18:58:34Z</dcterms:created>
  <dcterms:modified xsi:type="dcterms:W3CDTF">2023-11-08T18:05:26Z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